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56" r:id="rId2"/>
    <p:sldId id="269" r:id="rId3"/>
    <p:sldId id="257" r:id="rId4"/>
    <p:sldId id="258" r:id="rId5"/>
    <p:sldId id="262" r:id="rId6"/>
    <p:sldId id="282" r:id="rId7"/>
    <p:sldId id="271" r:id="rId8"/>
    <p:sldId id="263" r:id="rId9"/>
    <p:sldId id="265" r:id="rId10"/>
    <p:sldId id="264" r:id="rId11"/>
    <p:sldId id="270" r:id="rId12"/>
    <p:sldId id="272" r:id="rId13"/>
    <p:sldId id="273" r:id="rId14"/>
    <p:sldId id="274" r:id="rId15"/>
    <p:sldId id="275" r:id="rId16"/>
    <p:sldId id="283" r:id="rId17"/>
    <p:sldId id="276" r:id="rId18"/>
    <p:sldId id="260" r:id="rId19"/>
    <p:sldId id="277" r:id="rId20"/>
    <p:sldId id="280" r:id="rId21"/>
    <p:sldId id="281" r:id="rId22"/>
    <p:sldId id="278" r:id="rId23"/>
    <p:sldId id="286" r:id="rId24"/>
    <p:sldId id="279" r:id="rId25"/>
    <p:sldId id="284" r:id="rId26"/>
    <p:sldId id="285" r:id="rId27"/>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4" autoAdjust="0"/>
    <p:restoredTop sz="94669" autoAdjust="0"/>
  </p:normalViewPr>
  <p:slideViewPr>
    <p:cSldViewPr>
      <p:cViewPr varScale="1">
        <p:scale>
          <a:sx n="63" d="100"/>
          <a:sy n="63" d="100"/>
        </p:scale>
        <p:origin x="-70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EAD016EA-731E-4CF8-91E1-13ADFEFEF5B7}" type="datetimeFigureOut">
              <a:rPr lang="en-IE" smtClean="0"/>
              <a:pPr/>
              <a:t>26/06/2011</a:t>
            </a:fld>
            <a:endParaRPr lang="en-IE"/>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A91992EB-C702-4E3E-8C9E-A363D69C9AA1}"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sm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dirty="0" smtClean="0"/>
              <a:t>Click to edit Master title style</a:t>
            </a:r>
            <a:endParaRPr kumimoji="0" lang="en-US" dirty="0"/>
          </a:p>
        </p:txBody>
      </p:sp>
      <p:sp>
        <p:nvSpPr>
          <p:cNvPr id="28" name="Date Placeholder 27"/>
          <p:cNvSpPr>
            <a:spLocks noGrp="1"/>
          </p:cNvSpPr>
          <p:nvPr>
            <p:ph type="dt" sz="half" idx="10"/>
          </p:nvPr>
        </p:nvSpPr>
        <p:spPr/>
        <p:txBody>
          <a:bodyPr/>
          <a:lstStyle/>
          <a:p>
            <a:fld id="{1D8BD707-D9CF-40AE-B4C6-C98DA3205C09}" type="datetimeFigureOut">
              <a:rPr lang="en-US" smtClean="0"/>
              <a:pPr/>
              <a:t>6/26/2011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cstate="print">
            <a:duotone>
              <a:schemeClr val="bg2">
                <a:shade val="3000"/>
                <a:satMod val="110000"/>
              </a:schemeClr>
              <a:schemeClr val="bg2">
                <a:tint val="60000"/>
                <a:satMod val="425000"/>
              </a:schemeClr>
            </a:duotone>
            <a:lum bright="-10000"/>
          </a:blip>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a:effectLst>
            <a:outerShdw blurRad="50800" dist="38100" dir="2700000" algn="tl" rotWithShape="0">
              <a:prstClr val="black">
                <a:alpha val="40000"/>
              </a:prstClr>
            </a:outerShdw>
          </a:effectLst>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6/26/2011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spcAft>
          <a:spcPts val="600"/>
        </a:spcAft>
        <a:buClr>
          <a:schemeClr val="tx1">
            <a:shade val="95000"/>
          </a:schemeClr>
        </a:buClr>
        <a:buSzPct val="65000"/>
        <a:buFont typeface="Wingdings 2"/>
        <a:buChar char=""/>
        <a:defRPr kumimoji="0" sz="2800" kern="1200">
          <a:solidFill>
            <a:schemeClr val="tx1"/>
          </a:solidFill>
          <a:effectLst>
            <a:outerShdw blurRad="50800" dist="38100" dir="2700000" algn="tl" rotWithShape="0">
              <a:prstClr val="black">
                <a:alpha val="40000"/>
              </a:prstClr>
            </a:outerShdw>
          </a:effectLst>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effectLst>
            <a:outerShdw blurRad="50800" dist="38100" dir="2700000" algn="tl" rotWithShape="0">
              <a:prstClr val="black">
                <a:alpha val="40000"/>
              </a:prstClr>
            </a:outerShdw>
          </a:effectLst>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effectLst>
            <a:outerShdw blurRad="50800" dist="38100" dir="2700000" algn="tl" rotWithShape="0">
              <a:prstClr val="black">
                <a:alpha val="40000"/>
              </a:prstClr>
            </a:outerShdw>
          </a:effectLst>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effectLst>
            <a:outerShdw blurRad="50800" dist="38100" dir="2700000" algn="tl" rotWithShape="0">
              <a:prstClr val="black">
                <a:alpha val="40000"/>
              </a:prstClr>
            </a:outerShdw>
          </a:effectLst>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effectLst>
            <a:outerShdw blurRad="50800" dist="38100" dir="2700000" algn="tl" rotWithShape="0">
              <a:prstClr val="black">
                <a:alpha val="40000"/>
              </a:prstClr>
            </a:outerShdw>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057400"/>
            <a:ext cx="8229600" cy="1828800"/>
          </a:xfrm>
        </p:spPr>
        <p:txBody>
          <a:bodyPr>
            <a:normAutofit fontScale="90000"/>
          </a:bodyPr>
          <a:lstStyle/>
          <a:p>
            <a:r>
              <a:rPr lang="en-IE" dirty="0" smtClean="0"/>
              <a:t/>
            </a:r>
            <a:br>
              <a:rPr lang="en-IE" dirty="0" smtClean="0"/>
            </a:br>
            <a:r>
              <a:rPr lang="en-IE" dirty="0" smtClean="0"/>
              <a:t> Combining reliability and validity in assessment: Can auditing create the Golden Goose in assessment quality? </a:t>
            </a:r>
            <a:endParaRPr lang="en-IE" dirty="0"/>
          </a:p>
        </p:txBody>
      </p:sp>
      <p:sp>
        <p:nvSpPr>
          <p:cNvPr id="3" name="Subtitle 2"/>
          <p:cNvSpPr>
            <a:spLocks noGrp="1"/>
          </p:cNvSpPr>
          <p:nvPr>
            <p:ph type="subTitle" idx="1"/>
          </p:nvPr>
        </p:nvSpPr>
        <p:spPr>
          <a:xfrm>
            <a:off x="1371600" y="4495800"/>
            <a:ext cx="6400800" cy="1752600"/>
          </a:xfrm>
        </p:spPr>
        <p:txBody>
          <a:bodyPr>
            <a:normAutofit fontScale="92500" lnSpcReduction="20000"/>
          </a:bodyPr>
          <a:lstStyle/>
          <a:p>
            <a:r>
              <a:rPr lang="en-IE" dirty="0" smtClean="0"/>
              <a:t>Institute of Education Doctoral School Summer Conference 2011</a:t>
            </a:r>
          </a:p>
          <a:p>
            <a:endParaRPr lang="en-IE" dirty="0" smtClean="0"/>
          </a:p>
          <a:p>
            <a:r>
              <a:rPr lang="en-IE" dirty="0" smtClean="0"/>
              <a:t>Mr. Niall Douglas BSc MA MBS </a:t>
            </a:r>
            <a:r>
              <a:rPr lang="en-IE" dirty="0" err="1" smtClean="0"/>
              <a:t>MCollT</a:t>
            </a:r>
            <a:endParaRPr lang="en-I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Consequences of assessment unreliability on plagiarism</a:t>
            </a:r>
            <a:endParaRPr lang="en-IE"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IE" dirty="0" smtClean="0"/>
              <a:t>From my own experience, I reckon that the top students </a:t>
            </a:r>
            <a:r>
              <a:rPr lang="en-IE" i="1" dirty="0" smtClean="0"/>
              <a:t>selectively</a:t>
            </a:r>
            <a:r>
              <a:rPr lang="en-IE" dirty="0" smtClean="0"/>
              <a:t> plagiarise whereas the bottom students </a:t>
            </a:r>
            <a:r>
              <a:rPr lang="en-IE" i="1" dirty="0" smtClean="0"/>
              <a:t>randomly</a:t>
            </a:r>
            <a:r>
              <a:rPr lang="en-IE" dirty="0" smtClean="0"/>
              <a:t> plagiarise</a:t>
            </a:r>
          </a:p>
          <a:p>
            <a:pPr lvl="1"/>
            <a:r>
              <a:rPr lang="en-IE" dirty="0" smtClean="0"/>
              <a:t>I have a feeling that, if true, this might be an excellent proxy for measuring the </a:t>
            </a:r>
            <a:r>
              <a:rPr lang="en-IE" i="1" dirty="0" smtClean="0"/>
              <a:t>understanding</a:t>
            </a:r>
            <a:r>
              <a:rPr lang="en-IE" dirty="0" smtClean="0"/>
              <a:t> of study itself</a:t>
            </a:r>
          </a:p>
          <a:p>
            <a:pPr lvl="1"/>
            <a:r>
              <a:rPr lang="en-IE" dirty="0" smtClean="0"/>
              <a:t>This would support the hypothesis that the most creative and original students deliberately plagiarise not out of laziness or incapability, but rather as an </a:t>
            </a:r>
            <a:r>
              <a:rPr lang="en-IE" b="1" u="sng" dirty="0" smtClean="0"/>
              <a:t>expert</a:t>
            </a:r>
            <a:r>
              <a:rPr lang="en-IE" dirty="0" smtClean="0"/>
              <a:t> method for </a:t>
            </a:r>
            <a:r>
              <a:rPr lang="en-IE" i="1" dirty="0" smtClean="0"/>
              <a:t>reducing assessment volatility</a:t>
            </a:r>
            <a:endParaRPr lang="en-IE" dirty="0" smtClean="0"/>
          </a:p>
          <a:p>
            <a:pPr lvl="1"/>
            <a:r>
              <a:rPr lang="en-IE" dirty="0" smtClean="0"/>
              <a:t>And surely such adaptability is a valuable capability in a student?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Consequences of assessment unreliability on plagiarism</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This raises a very interesting thought ...</a:t>
            </a:r>
          </a:p>
          <a:p>
            <a:endParaRPr lang="en-IE" dirty="0" smtClean="0"/>
          </a:p>
          <a:p>
            <a:r>
              <a:rPr lang="en-IE" dirty="0" smtClean="0"/>
              <a:t>Perhaps instead of looking at all plagiarism as inherently negative, perhaps the </a:t>
            </a:r>
            <a:r>
              <a:rPr lang="en-IE" i="1" dirty="0" smtClean="0"/>
              <a:t>patterns</a:t>
            </a:r>
            <a:r>
              <a:rPr lang="en-IE" dirty="0" smtClean="0"/>
              <a:t> in plagiarism might offer a superior indicator of the ability of the student?</a:t>
            </a:r>
          </a:p>
          <a:p>
            <a:endParaRPr lang="en-IE" dirty="0" smtClean="0"/>
          </a:p>
          <a:p>
            <a:r>
              <a:rPr lang="en-IE" dirty="0" smtClean="0"/>
              <a:t>Taking it a step further, perhaps the overall patterns of gestating an assessed work might be an even more superior indicator?</a:t>
            </a:r>
          </a:p>
          <a:p>
            <a:pPr lvl="1"/>
            <a:r>
              <a:rPr lang="en-IE" dirty="0" smtClean="0"/>
              <a:t>In other words, instead of assessing final works as standalone items, </a:t>
            </a:r>
            <a:r>
              <a:rPr lang="en-IE" i="1" dirty="0" smtClean="0"/>
              <a:t>we also assess how those works were generated</a:t>
            </a:r>
          </a:p>
          <a:p>
            <a:endParaRPr lang="en-IE" dirty="0" smtClean="0"/>
          </a:p>
          <a:p>
            <a:pPr>
              <a:buNone/>
            </a:pPr>
            <a:endParaRPr lang="en-IE" dirty="0" smtClean="0"/>
          </a:p>
          <a:p>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My proposed research</a:t>
            </a:r>
            <a:endParaRPr lang="en-IE" dirty="0"/>
          </a:p>
        </p:txBody>
      </p:sp>
      <p:sp>
        <p:nvSpPr>
          <p:cNvPr id="3" name="Content Placeholder 2"/>
          <p:cNvSpPr>
            <a:spLocks noGrp="1"/>
          </p:cNvSpPr>
          <p:nvPr>
            <p:ph idx="1"/>
          </p:nvPr>
        </p:nvSpPr>
        <p:spPr/>
        <p:txBody>
          <a:bodyPr>
            <a:normAutofit/>
          </a:bodyPr>
          <a:lstStyle/>
          <a:p>
            <a:r>
              <a:rPr lang="en-IE" dirty="0" smtClean="0"/>
              <a:t>My research intends to develop a software tool which records a person’s activities as they gestate an assessed work</a:t>
            </a:r>
          </a:p>
          <a:p>
            <a:r>
              <a:rPr lang="en-IE" dirty="0" smtClean="0"/>
              <a:t>This record is then formed into an </a:t>
            </a:r>
            <a:r>
              <a:rPr lang="en-IE" i="1" dirty="0" smtClean="0"/>
              <a:t>audit trail</a:t>
            </a:r>
            <a:r>
              <a:rPr lang="en-IE" dirty="0" smtClean="0"/>
              <a:t> which can be embedded into the Microsoft Office document submitted for assessment as proof of originality of work</a:t>
            </a:r>
          </a:p>
          <a:p>
            <a:pPr lvl="1"/>
            <a:r>
              <a:rPr lang="en-IE" dirty="0" smtClean="0"/>
              <a:t>Note that the student can delete items from the trail before submission. However we retain what they delete</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My proposed research</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These audit trails are accumulated onto an internet cloud over time along with ALL material seen by each student during the gestation of their works</a:t>
            </a:r>
          </a:p>
          <a:p>
            <a:r>
              <a:rPr lang="en-IE" dirty="0" smtClean="0"/>
              <a:t>This allows large scale statistical analyses to be performed looking for correlations between awarded grade and (for example) how a student goes about writing an essay, such as what they search for, where they look and in what sequence, and of course what they delete from their submitted audit trails</a:t>
            </a:r>
          </a:p>
          <a:p>
            <a:r>
              <a:rPr lang="en-IE" dirty="0" smtClean="0"/>
              <a:t>You can also run statistical analyses of many other things such as typical patterns in word usage or impact of citations on students</a:t>
            </a:r>
          </a:p>
          <a:p>
            <a:r>
              <a:rPr lang="en-IE" dirty="0" smtClean="0"/>
              <a:t>This lets you do a number of very cool things ...</a:t>
            </a: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My proposed research</a:t>
            </a:r>
            <a:endParaRPr lang="en-IE"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IE" dirty="0" smtClean="0"/>
              <a:t>For example, students can now compare how they write an essay to how other people write their essays</a:t>
            </a:r>
          </a:p>
          <a:p>
            <a:pPr lvl="1"/>
            <a:r>
              <a:rPr lang="en-IE" dirty="0" smtClean="0"/>
              <a:t>This lets you turn summative assessment into formative assessment – good!</a:t>
            </a:r>
          </a:p>
          <a:p>
            <a:r>
              <a:rPr lang="en-IE" dirty="0" smtClean="0"/>
              <a:t>Universities can compare their grading with the average grading of their past (or other universities) to discover if there are any anomalies in their current processes. In particular, the statistics can flag those students in a cohort most likely to have the highest variance in grade</a:t>
            </a:r>
          </a:p>
          <a:p>
            <a:pPr lvl="1"/>
            <a:r>
              <a:rPr lang="en-IE" dirty="0" smtClean="0"/>
              <a:t>This lets the assessing department determine </a:t>
            </a:r>
            <a:r>
              <a:rPr lang="en-IE" i="1" dirty="0" smtClean="0"/>
              <a:t>partial risk</a:t>
            </a:r>
            <a:r>
              <a:rPr lang="en-IE" dirty="0" smtClean="0"/>
              <a:t> and deploy double or even external marking to those students most likely to need it. This is a vast improvement over the random double marking currently employed</a:t>
            </a:r>
          </a:p>
          <a:p>
            <a:r>
              <a:rPr lang="en-IE" dirty="0" smtClean="0"/>
              <a:t>It also provides an independent external check of the assessor which considerably exceeds the QAA’s present gold standard because it checks each and every assessment rather than just a random sample</a:t>
            </a:r>
          </a:p>
          <a:p>
            <a:pPr>
              <a:buNone/>
            </a:pPr>
            <a:endParaRPr lang="en-IE" dirty="0" smtClean="0"/>
          </a:p>
          <a:p>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My proposed research</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And there are obvious major benefits for the detection and elimination of plagiarism by increasing the effort to plagiarise and decreasing the rewards for doing so</a:t>
            </a:r>
          </a:p>
          <a:p>
            <a:r>
              <a:rPr lang="en-IE" dirty="0" smtClean="0"/>
              <a:t>There are some further benefits:</a:t>
            </a:r>
          </a:p>
          <a:p>
            <a:pPr lvl="1"/>
            <a:r>
              <a:rPr lang="en-IE" dirty="0" smtClean="0"/>
              <a:t>The software can also analyse what you are writing while you write it and suggest further reading on the basis of previously written essays stored in the cloud</a:t>
            </a:r>
          </a:p>
          <a:p>
            <a:pPr lvl="1"/>
            <a:r>
              <a:rPr lang="en-IE" dirty="0" smtClean="0"/>
              <a:t>It’s great for reflective practice, because I am not entirely sure how I gestate my own academic outputs. Watching myself write these slides I would wonder what it looks like from outside my head!</a:t>
            </a:r>
          </a:p>
          <a:p>
            <a:endParaRPr lang="en-IE" dirty="0" smtClean="0"/>
          </a:p>
          <a:p>
            <a:r>
              <a:rPr lang="en-IE" dirty="0" smtClean="0"/>
              <a:t>It could also be a boon to distance assessment the importance of which is only just beginning ...</a:t>
            </a:r>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My proposed research</a:t>
            </a:r>
            <a:endParaRPr lang="en-GB" dirty="0"/>
          </a:p>
        </p:txBody>
      </p:sp>
      <p:sp>
        <p:nvSpPr>
          <p:cNvPr id="3" name="Content Placeholder 2"/>
          <p:cNvSpPr>
            <a:spLocks noGrp="1"/>
          </p:cNvSpPr>
          <p:nvPr>
            <p:ph idx="1"/>
          </p:nvPr>
        </p:nvSpPr>
        <p:spPr/>
        <p:txBody>
          <a:bodyPr>
            <a:normAutofit fontScale="92500" lnSpcReduction="10000"/>
          </a:bodyPr>
          <a:lstStyle/>
          <a:p>
            <a:pPr marL="548640" lvl="1" indent="-411480">
              <a:spcAft>
                <a:spcPts val="600"/>
              </a:spcAft>
              <a:buClr>
                <a:schemeClr val="tx1">
                  <a:shade val="95000"/>
                </a:schemeClr>
              </a:buClr>
              <a:buSzPct val="65000"/>
              <a:buFont typeface="Wingdings 2"/>
              <a:buChar char=""/>
            </a:pPr>
            <a:r>
              <a:rPr lang="en-IE" dirty="0" smtClean="0"/>
              <a:t>On the advantages for distance (actually de-</a:t>
            </a:r>
            <a:r>
              <a:rPr lang="en-IE" dirty="0" err="1" smtClean="0"/>
              <a:t>campused</a:t>
            </a:r>
            <a:r>
              <a:rPr lang="en-IE" dirty="0" smtClean="0"/>
              <a:t>) education:</a:t>
            </a:r>
          </a:p>
          <a:p>
            <a:pPr marL="813816" lvl="2" indent="-411480">
              <a:spcAft>
                <a:spcPts val="600"/>
              </a:spcAft>
              <a:buClr>
                <a:schemeClr val="tx1">
                  <a:shade val="95000"/>
                </a:schemeClr>
              </a:buClr>
              <a:buSzPct val="65000"/>
              <a:buFont typeface="Wingdings 2"/>
              <a:buChar char=""/>
            </a:pPr>
            <a:r>
              <a:rPr lang="en-IE" dirty="0" smtClean="0"/>
              <a:t>Most people have a statistically </a:t>
            </a:r>
            <a:r>
              <a:rPr lang="en-IE" dirty="0" err="1" smtClean="0"/>
              <a:t>fingerprintable</a:t>
            </a:r>
            <a:r>
              <a:rPr lang="en-IE" dirty="0" smtClean="0"/>
              <a:t> “style” to their research and writing. This lets you ensure that a submitted work came from the same person as before</a:t>
            </a:r>
          </a:p>
          <a:p>
            <a:pPr marL="813816" lvl="2" indent="-411480">
              <a:spcAft>
                <a:spcPts val="600"/>
              </a:spcAft>
              <a:buClr>
                <a:schemeClr val="tx1">
                  <a:shade val="95000"/>
                </a:schemeClr>
              </a:buClr>
              <a:buSzPct val="65000"/>
              <a:buFont typeface="Wingdings 2"/>
              <a:buChar char=""/>
            </a:pPr>
            <a:r>
              <a:rPr lang="en-IE" dirty="0" smtClean="0"/>
              <a:t>Moreover, that style slowly evolves over time. If a person used my software from the very beginning of their academic career you’d get a graph of how their style evolves over time</a:t>
            </a:r>
          </a:p>
          <a:p>
            <a:pPr marL="813816" lvl="2" indent="-411480">
              <a:spcAft>
                <a:spcPts val="600"/>
              </a:spcAft>
              <a:buClr>
                <a:schemeClr val="tx1">
                  <a:shade val="95000"/>
                </a:schemeClr>
              </a:buClr>
              <a:buSzPct val="65000"/>
              <a:buFont typeface="Wingdings 2"/>
              <a:buChar char=""/>
            </a:pPr>
            <a:r>
              <a:rPr lang="en-IE" dirty="0" smtClean="0"/>
              <a:t>This lets you calculate teaching practice quality as well as letting you compare students when they go before the workplace i.e. as a recruitment selection tool</a:t>
            </a:r>
          </a:p>
          <a:p>
            <a:pPr marL="813816" lvl="2" indent="-411480">
              <a:spcAft>
                <a:spcPts val="600"/>
              </a:spcAft>
              <a:buClr>
                <a:schemeClr val="tx1">
                  <a:shade val="95000"/>
                </a:schemeClr>
              </a:buClr>
              <a:buSzPct val="65000"/>
              <a:buFont typeface="Wingdings 2"/>
              <a:buChar char=""/>
            </a:pPr>
            <a:r>
              <a:rPr lang="en-IE" dirty="0" smtClean="0"/>
              <a:t>The possibilities only begin there ... I don’t have time to mention more here, but even if it only partially works there are a multitude of uses for this data</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This research is not just about doing cool things, it is also about solving a major pressing need for UK Higher Education</a:t>
            </a:r>
          </a:p>
          <a:p>
            <a:endParaRPr lang="en-IE" dirty="0" smtClean="0"/>
          </a:p>
          <a:p>
            <a:r>
              <a:rPr lang="en-IE" dirty="0" smtClean="0"/>
              <a:t>UK HE has already adapted to a substantial per student funding drop</a:t>
            </a:r>
          </a:p>
          <a:p>
            <a:pPr marL="1307592" lvl="2" indent="-457200"/>
            <a:r>
              <a:rPr lang="en-IE" dirty="0" smtClean="0"/>
              <a:t>For example, expenditure per student in 1984/85 was £8,600 in 2009 pounds. In 2008/09, it was just £7,389!)</a:t>
            </a:r>
          </a:p>
          <a:p>
            <a:pPr marL="1307592" lvl="2" indent="-457200"/>
            <a:r>
              <a:rPr lang="en-IE" dirty="0" smtClean="0"/>
              <a:t>That’s a drop of 14% per student!</a:t>
            </a:r>
          </a:p>
          <a:p>
            <a:r>
              <a:rPr lang="en-IE" dirty="0" smtClean="0"/>
              <a:t>UK HE has already substantially improved its productivity ...</a:t>
            </a:r>
          </a:p>
          <a:p>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lnSpcReduction="10000"/>
          </a:bodyPr>
          <a:lstStyle/>
          <a:p>
            <a:pPr marL="722376" indent="-457200"/>
            <a:r>
              <a:rPr lang="en-IE" dirty="0" smtClean="0"/>
              <a:t>From an Economic perspective, UK HE has experienced </a:t>
            </a:r>
            <a:r>
              <a:rPr lang="en-IE" i="1" dirty="0" smtClean="0"/>
              <a:t>tremendous</a:t>
            </a:r>
            <a:r>
              <a:rPr lang="en-IE" dirty="0" smtClean="0"/>
              <a:t> productivity improvements</a:t>
            </a:r>
          </a:p>
          <a:p>
            <a:pPr marL="1042416" lvl="1" indent="-457200"/>
            <a:r>
              <a:rPr lang="en-IE" dirty="0" smtClean="0"/>
              <a:t>Total Factor Productivity (TFP) analysis of UK HE finds a 51.5% improvement in TFP between 1980/81 and 1992/93</a:t>
            </a:r>
            <a:r>
              <a:rPr lang="en-IE" baseline="30000" dirty="0" smtClean="0"/>
              <a:t>3</a:t>
            </a:r>
          </a:p>
          <a:p>
            <a:pPr marL="1042416" lvl="1" indent="-457200"/>
            <a:r>
              <a:rPr lang="en-IE" dirty="0" smtClean="0"/>
              <a:t>As a comparison, UK HE storms past Chinese HE in both TFP and TFP growth</a:t>
            </a:r>
            <a:r>
              <a:rPr lang="en-IE" baseline="30000" dirty="0" smtClean="0"/>
              <a:t>4</a:t>
            </a:r>
            <a:r>
              <a:rPr lang="en-IE" dirty="0" smtClean="0"/>
              <a:t> where in China TFP growth has actually been negative 1998-2002</a:t>
            </a:r>
            <a:endParaRPr lang="en-IE" baseline="30000" dirty="0" smtClean="0"/>
          </a:p>
          <a:p>
            <a:pPr marL="1307592" lvl="2" indent="-457200"/>
            <a:endParaRPr lang="en-IE" dirty="0" smtClean="0"/>
          </a:p>
          <a:p>
            <a:pPr marL="722376" indent="-457200">
              <a:buNone/>
            </a:pPr>
            <a:r>
              <a:rPr lang="en-IE" sz="1600" dirty="0" smtClean="0"/>
              <a:t>[3]: </a:t>
            </a:r>
            <a:r>
              <a:rPr lang="en-IE" sz="1600" dirty="0" err="1" smtClean="0"/>
              <a:t>Flegg</a:t>
            </a:r>
            <a:r>
              <a:rPr lang="en-IE" sz="1600" dirty="0" smtClean="0"/>
              <a:t>, AT et al., (2003), ‘Measuring the Efficiency and Productivity of British Universities: An Application of DEA and the </a:t>
            </a:r>
            <a:r>
              <a:rPr lang="en-IE" sz="1600" dirty="0" err="1" smtClean="0"/>
              <a:t>Malmquist</a:t>
            </a:r>
            <a:r>
              <a:rPr lang="en-IE" sz="1600" dirty="0" smtClean="0"/>
              <a:t> Approach’</a:t>
            </a:r>
          </a:p>
          <a:p>
            <a:pPr marL="722376" indent="-457200">
              <a:buNone/>
            </a:pPr>
            <a:r>
              <a:rPr lang="en-IE" sz="1600" dirty="0" smtClean="0"/>
              <a:t>[4]: Ng, YC &amp; Li, S, (2009), ‘Efficiency and productivity growth in Chinese universities during the post-reform period’</a:t>
            </a:r>
          </a:p>
          <a:p>
            <a:endParaRPr lang="en-I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a:bodyPr>
          <a:lstStyle/>
          <a:p>
            <a:r>
              <a:rPr lang="en-IE" dirty="0" smtClean="0"/>
              <a:t>UK HE faces some large structural shifts in its primary market. According to the British Council, (2004), ‘Vision 2020: Forecasting international student mobility - a UK perspective’:</a:t>
            </a:r>
          </a:p>
          <a:p>
            <a:pPr lvl="1"/>
            <a:r>
              <a:rPr lang="en-IE" dirty="0" smtClean="0"/>
              <a:t>Global transnational HE demand is forecast to rise from 2.1m places to 5.8m by 2020 (a 176% increase)</a:t>
            </a:r>
          </a:p>
          <a:p>
            <a:pPr lvl="1"/>
            <a:r>
              <a:rPr lang="en-IE" dirty="0" smtClean="0"/>
              <a:t>UK HE currently holds about 13% of the global transnational HE market. While this is projected to only rise to 15% by 2020, it still means a </a:t>
            </a:r>
            <a:r>
              <a:rPr lang="en-IE" b="1" dirty="0" smtClean="0"/>
              <a:t>trebling</a:t>
            </a:r>
            <a:r>
              <a:rPr lang="en-IE" dirty="0" smtClean="0"/>
              <a:t> of international students for UK HE, or a </a:t>
            </a:r>
            <a:r>
              <a:rPr lang="en-IE" b="1" dirty="0" smtClean="0"/>
              <a:t>34%</a:t>
            </a:r>
            <a:r>
              <a:rPr lang="en-IE" dirty="0" smtClean="0"/>
              <a:t> rise in total students attending UK HE when you include projected domestic growth</a:t>
            </a:r>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Contents</a:t>
            </a:r>
            <a:endParaRPr lang="en-IE" dirty="0"/>
          </a:p>
        </p:txBody>
      </p:sp>
      <p:sp>
        <p:nvSpPr>
          <p:cNvPr id="3" name="Content Placeholder 2"/>
          <p:cNvSpPr>
            <a:spLocks noGrp="1"/>
          </p:cNvSpPr>
          <p:nvPr>
            <p:ph idx="1"/>
          </p:nvPr>
        </p:nvSpPr>
        <p:spPr/>
        <p:txBody>
          <a:bodyPr>
            <a:normAutofit fontScale="85000" lnSpcReduction="20000"/>
          </a:bodyPr>
          <a:lstStyle/>
          <a:p>
            <a:pPr marL="651510" indent="-514350">
              <a:buFont typeface="+mj-lt"/>
              <a:buAutoNum type="arabicPeriod"/>
            </a:pPr>
            <a:r>
              <a:rPr lang="en-IE" dirty="0" smtClean="0"/>
              <a:t>Reliability and Validity in HE assessment</a:t>
            </a:r>
          </a:p>
          <a:p>
            <a:pPr marL="651510" indent="-514350">
              <a:buFont typeface="+mj-lt"/>
              <a:buAutoNum type="arabicPeriod"/>
            </a:pPr>
            <a:endParaRPr lang="en-IE" dirty="0" smtClean="0"/>
          </a:p>
          <a:p>
            <a:pPr marL="651510" indent="-514350">
              <a:buFont typeface="+mj-lt"/>
              <a:buAutoNum type="arabicPeriod"/>
            </a:pPr>
            <a:r>
              <a:rPr lang="en-IE" dirty="0" smtClean="0"/>
              <a:t>Consequences of assessment unreliability on plagiarism</a:t>
            </a:r>
          </a:p>
          <a:p>
            <a:pPr marL="651510" indent="-514350">
              <a:buFont typeface="+mj-lt"/>
              <a:buAutoNum type="arabicPeriod"/>
            </a:pPr>
            <a:endParaRPr lang="en-IE" dirty="0" smtClean="0"/>
          </a:p>
          <a:p>
            <a:pPr marL="651510" indent="-514350">
              <a:buFont typeface="+mj-lt"/>
              <a:buAutoNum type="arabicPeriod"/>
            </a:pPr>
            <a:r>
              <a:rPr lang="en-IE" dirty="0" smtClean="0"/>
              <a:t>My proposed research</a:t>
            </a:r>
          </a:p>
          <a:p>
            <a:pPr marL="651510" indent="-514350">
              <a:buFont typeface="+mj-lt"/>
              <a:buAutoNum type="arabicPeriod"/>
            </a:pPr>
            <a:endParaRPr lang="en-IE" dirty="0" smtClean="0"/>
          </a:p>
          <a:p>
            <a:pPr marL="651510" indent="-514350">
              <a:buFont typeface="+mj-lt"/>
              <a:buAutoNum type="arabicPeriod"/>
            </a:pPr>
            <a:r>
              <a:rPr lang="en-IE" dirty="0" smtClean="0"/>
              <a:t>Current market situation and likely future demands in HE assessment (if we have time)</a:t>
            </a:r>
          </a:p>
          <a:p>
            <a:pPr marL="651510" indent="-514350">
              <a:buFont typeface="+mj-lt"/>
              <a:buAutoNum type="arabicPeriod"/>
            </a:pPr>
            <a:endParaRPr lang="en-IE" dirty="0" smtClean="0"/>
          </a:p>
          <a:p>
            <a:pPr marL="651510" indent="-514350">
              <a:buFont typeface="+mj-lt"/>
              <a:buAutoNum type="arabicPeriod"/>
            </a:pPr>
            <a:r>
              <a:rPr lang="en-IE" dirty="0" smtClean="0"/>
              <a:t>Ethical consequences</a:t>
            </a:r>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If you look at the cost of providing a HE course, they break down as follows:</a:t>
            </a:r>
          </a:p>
          <a:p>
            <a:pPr lvl="1"/>
            <a:r>
              <a:rPr lang="en-IE" dirty="0" smtClean="0"/>
              <a:t>Fixed costs:</a:t>
            </a:r>
          </a:p>
          <a:p>
            <a:pPr lvl="2"/>
            <a:r>
              <a:rPr lang="en-IE" dirty="0" smtClean="0"/>
              <a:t>Planning and developing course design to fit other courses and quality standards</a:t>
            </a:r>
          </a:p>
          <a:p>
            <a:pPr lvl="2"/>
            <a:r>
              <a:rPr lang="en-IE" dirty="0" smtClean="0"/>
              <a:t>Developing course materials</a:t>
            </a:r>
          </a:p>
          <a:p>
            <a:pPr lvl="1"/>
            <a:r>
              <a:rPr lang="en-IE" dirty="0" smtClean="0"/>
              <a:t>Running costs:</a:t>
            </a:r>
          </a:p>
          <a:p>
            <a:pPr lvl="2"/>
            <a:r>
              <a:rPr lang="en-IE" dirty="0" smtClean="0"/>
              <a:t>Providing infrastructure e.g. Buildings, computers, libraries</a:t>
            </a:r>
          </a:p>
          <a:p>
            <a:pPr lvl="2"/>
            <a:r>
              <a:rPr lang="en-IE" dirty="0" smtClean="0"/>
              <a:t>Marketing, advertising and non-per student administration</a:t>
            </a:r>
          </a:p>
          <a:p>
            <a:pPr lvl="2"/>
            <a:r>
              <a:rPr lang="en-IE" dirty="0" smtClean="0"/>
              <a:t>Teaching</a:t>
            </a:r>
          </a:p>
          <a:p>
            <a:pPr lvl="1"/>
            <a:r>
              <a:rPr lang="en-IE" dirty="0" smtClean="0"/>
              <a:t>Per-student costs:</a:t>
            </a:r>
          </a:p>
          <a:p>
            <a:pPr lvl="2"/>
            <a:r>
              <a:rPr lang="en-IE" dirty="0" smtClean="0"/>
              <a:t>Tutorials</a:t>
            </a:r>
          </a:p>
          <a:p>
            <a:pPr lvl="2"/>
            <a:r>
              <a:rPr lang="en-IE" dirty="0" smtClean="0"/>
              <a:t>Assessment</a:t>
            </a:r>
          </a:p>
          <a:p>
            <a:pPr lvl="2"/>
            <a:r>
              <a:rPr lang="en-IE" dirty="0" smtClean="0"/>
              <a:t>Per student administration</a:t>
            </a:r>
            <a:endParaRPr lang="en-I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As you gain students (especially distance students):</a:t>
            </a:r>
          </a:p>
          <a:p>
            <a:pPr marL="1042416" lvl="1" indent="-457200">
              <a:buFont typeface="+mj-lt"/>
              <a:buAutoNum type="arabicPeriod"/>
            </a:pPr>
            <a:r>
              <a:rPr lang="en-IE" dirty="0" smtClean="0"/>
              <a:t>Fixed costs per student drop</a:t>
            </a:r>
          </a:p>
          <a:p>
            <a:pPr marL="1042416" lvl="1" indent="-457200">
              <a:buFont typeface="+mj-lt"/>
              <a:buAutoNum type="arabicPeriod"/>
            </a:pPr>
            <a:r>
              <a:rPr lang="en-IE" dirty="0" smtClean="0"/>
              <a:t>Running costs per student drop</a:t>
            </a:r>
          </a:p>
          <a:p>
            <a:pPr marL="1042416" lvl="1" indent="-457200">
              <a:buFont typeface="+mj-lt"/>
              <a:buAutoNum type="arabicPeriod"/>
            </a:pPr>
            <a:r>
              <a:rPr lang="en-IE" dirty="0" smtClean="0"/>
              <a:t>Per-student costs do NOT drop</a:t>
            </a:r>
          </a:p>
          <a:p>
            <a:pPr marL="722376" indent="-457200"/>
            <a:r>
              <a:rPr lang="en-IE" dirty="0" smtClean="0"/>
              <a:t>(Economic and Accounting) productivity is strongly correlated to economies of scale</a:t>
            </a:r>
          </a:p>
          <a:p>
            <a:pPr marL="722376" indent="-457200"/>
            <a:r>
              <a:rPr lang="en-IE" dirty="0" smtClean="0"/>
              <a:t>Therefore economies of scale are </a:t>
            </a:r>
            <a:r>
              <a:rPr lang="en-IE" i="1" dirty="0" smtClean="0"/>
              <a:t>inevitably</a:t>
            </a:r>
            <a:r>
              <a:rPr lang="en-IE" dirty="0" smtClean="0"/>
              <a:t> bound to reducing per student costs</a:t>
            </a:r>
          </a:p>
          <a:p>
            <a:pPr marL="722376" indent="-457200"/>
            <a:r>
              <a:rPr lang="en-IE" dirty="0" smtClean="0"/>
              <a:t>And that implies reducing the cost of assessing students ...</a:t>
            </a:r>
          </a:p>
          <a:p>
            <a:pPr marL="1042416" lvl="1" indent="-457200">
              <a:buFont typeface="+mj-lt"/>
              <a:buAutoNum type="arabicPeriod"/>
            </a:pPr>
            <a:endParaRPr lang="en-I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Given that UK HE has already plucked the “low hanging fruit” in productivity gains, how it is supposed to improve still further with a 34% increase in student numbers by 2020?</a:t>
            </a:r>
          </a:p>
          <a:p>
            <a:r>
              <a:rPr lang="en-IE" dirty="0" smtClean="0"/>
              <a:t>Especially given that new low cost HE providers are becoming increasingly cost competitive on the global stage by using much cheaper labour to reduce tutorial and per student admin costs?</a:t>
            </a:r>
          </a:p>
          <a:p>
            <a:endParaRPr lang="en-IE" dirty="0" smtClean="0"/>
          </a:p>
          <a:p>
            <a:r>
              <a:rPr lang="en-IE" dirty="0" smtClean="0"/>
              <a:t>In short: either UK HE innovates or it will get pushed out of its global market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Current market situation and likely future demands in HE assessment</a:t>
            </a:r>
            <a:endParaRPr lang="en-GB" dirty="0"/>
          </a:p>
        </p:txBody>
      </p:sp>
      <p:sp>
        <p:nvSpPr>
          <p:cNvPr id="3" name="Content Placeholder 2"/>
          <p:cNvSpPr>
            <a:spLocks noGrp="1"/>
          </p:cNvSpPr>
          <p:nvPr>
            <p:ph idx="1"/>
          </p:nvPr>
        </p:nvSpPr>
        <p:spPr/>
        <p:txBody>
          <a:bodyPr>
            <a:normAutofit fontScale="92500" lnSpcReduction="10000"/>
          </a:bodyPr>
          <a:lstStyle/>
          <a:p>
            <a:r>
              <a:rPr lang="en-IE" dirty="0" smtClean="0"/>
              <a:t>Lastly, the </a:t>
            </a:r>
            <a:r>
              <a:rPr lang="en-US" dirty="0" smtClean="0"/>
              <a:t>Higher Education Achievement Report (HEAR) wants to phase out overall degree classifications in </a:t>
            </a:r>
            <a:r>
              <a:rPr lang="en-US" dirty="0" err="1" smtClean="0"/>
              <a:t>favour</a:t>
            </a:r>
            <a:r>
              <a:rPr lang="en-US" dirty="0" smtClean="0"/>
              <a:t> of academic transcripts and even more detailed per-topic assessments</a:t>
            </a:r>
          </a:p>
          <a:p>
            <a:pPr lvl="1"/>
            <a:r>
              <a:rPr lang="en-US" dirty="0" smtClean="0"/>
              <a:t>My worry about this is that this may </a:t>
            </a:r>
            <a:r>
              <a:rPr lang="en-US" dirty="0" err="1" smtClean="0"/>
              <a:t>penalise</a:t>
            </a:r>
            <a:r>
              <a:rPr lang="en-US" dirty="0" smtClean="0"/>
              <a:t> even further the more creative and original students by showing up the volatility in their component grades</a:t>
            </a:r>
            <a:endParaRPr lang="en-IE" dirty="0" smtClean="0"/>
          </a:p>
          <a:p>
            <a:endParaRPr lang="en-IE" dirty="0" smtClean="0"/>
          </a:p>
          <a:p>
            <a:r>
              <a:rPr lang="en-IE" dirty="0" smtClean="0"/>
              <a:t>And that’s where my research comes in! If it works it could be a great tool for simultaneously reducing assessment costs whilst improving its quality and being more meritocratic. A win-win-win!</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Ethical consequences</a:t>
            </a:r>
            <a:endParaRPr lang="en-IE" dirty="0"/>
          </a:p>
        </p:txBody>
      </p:sp>
      <p:sp>
        <p:nvSpPr>
          <p:cNvPr id="3" name="Content Placeholder 2"/>
          <p:cNvSpPr>
            <a:spLocks noGrp="1"/>
          </p:cNvSpPr>
          <p:nvPr>
            <p:ph idx="1"/>
          </p:nvPr>
        </p:nvSpPr>
        <p:spPr/>
        <p:txBody>
          <a:bodyPr>
            <a:normAutofit lnSpcReduction="10000"/>
          </a:bodyPr>
          <a:lstStyle/>
          <a:p>
            <a:r>
              <a:rPr lang="en-IE" dirty="0" smtClean="0"/>
              <a:t>Just because it appears to be a win-win-win does not necessarily mean that there isn’t a big potential for problems ...</a:t>
            </a:r>
          </a:p>
          <a:p>
            <a:r>
              <a:rPr lang="en-IE" dirty="0" smtClean="0"/>
              <a:t>After all for every “good” use of such personally intimate data there are many “bad” uses</a:t>
            </a:r>
          </a:p>
          <a:p>
            <a:pPr lvl="1"/>
            <a:r>
              <a:rPr lang="en-IE" dirty="0" smtClean="0"/>
              <a:t>For example, it certainly would be a gold mine for marketing</a:t>
            </a:r>
          </a:p>
          <a:p>
            <a:pPr lvl="1"/>
            <a:r>
              <a:rPr lang="en-IE" dirty="0" smtClean="0"/>
              <a:t>Or even one might use this data to early identify those most likely to become subversive or engage in criminal behaviour or even fail to repay loans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Ethical consequences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Some of these problems can be inhibited by deliberately designing the data storage in a form which makes it hard to regress such indicators</a:t>
            </a:r>
          </a:p>
          <a:p>
            <a:r>
              <a:rPr lang="en-GB" dirty="0" smtClean="0"/>
              <a:t>However, many of these problems also affect all social networking users in general</a:t>
            </a:r>
          </a:p>
          <a:p>
            <a:r>
              <a:rPr lang="en-GB" dirty="0" smtClean="0"/>
              <a:t>We definitely comply with the EU Data Protection Directive, so we are currently legal and meeting best current practice</a:t>
            </a:r>
          </a:p>
          <a:p>
            <a:r>
              <a:rPr lang="en-GB" dirty="0" smtClean="0"/>
              <a:t>And while we can identify individuals, anyone we give access to our data for research purposes can not (without the individual user’s explicit permission)</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Ethical consequences</a:t>
            </a:r>
            <a:endParaRPr lang="en-GB" dirty="0"/>
          </a:p>
        </p:txBody>
      </p:sp>
      <p:sp>
        <p:nvSpPr>
          <p:cNvPr id="3" name="Content Placeholder 2"/>
          <p:cNvSpPr>
            <a:spLocks noGrp="1"/>
          </p:cNvSpPr>
          <p:nvPr>
            <p:ph idx="1"/>
          </p:nvPr>
        </p:nvSpPr>
        <p:spPr/>
        <p:txBody>
          <a:bodyPr/>
          <a:lstStyle/>
          <a:p>
            <a:r>
              <a:rPr lang="en-GB" dirty="0" smtClean="0"/>
              <a:t>In the end, it is probably too early to be able to say much more without knowing what will work and what won’t i.e. We have to build it and see what is possible first</a:t>
            </a:r>
          </a:p>
          <a:p>
            <a:pPr lvl="1"/>
            <a:r>
              <a:rPr lang="en-GB" dirty="0" smtClean="0"/>
              <a:t>We are, however, very mindful of these issues</a:t>
            </a:r>
          </a:p>
          <a:p>
            <a:endParaRPr lang="en-GB" dirty="0" smtClean="0"/>
          </a:p>
          <a:p>
            <a:pPr algn="ctr">
              <a:buNone/>
            </a:pPr>
            <a:r>
              <a:rPr lang="en-GB" dirty="0" smtClean="0"/>
              <a:t>Thank you for listening!</a:t>
            </a:r>
          </a:p>
          <a:p>
            <a:pPr algn="ctr">
              <a:buNone/>
            </a:pPr>
            <a:r>
              <a:rPr lang="en-GB" dirty="0" smtClean="0"/>
              <a:t>Questions?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Reliability and Validity in HE assessment</a:t>
            </a:r>
            <a:endParaRPr lang="en-IE" dirty="0"/>
          </a:p>
        </p:txBody>
      </p:sp>
      <p:sp>
        <p:nvSpPr>
          <p:cNvPr id="3" name="Content Placeholder 2"/>
          <p:cNvSpPr>
            <a:spLocks noGrp="1"/>
          </p:cNvSpPr>
          <p:nvPr>
            <p:ph idx="1"/>
          </p:nvPr>
        </p:nvSpPr>
        <p:spPr/>
        <p:txBody>
          <a:bodyPr>
            <a:normAutofit lnSpcReduction="10000"/>
          </a:bodyPr>
          <a:lstStyle/>
          <a:p>
            <a:r>
              <a:rPr lang="en-IE" dirty="0" smtClean="0"/>
              <a:t>While I was reading for my second undergraduate degree at St. Andrews 2004-2008, one of the most common complaints I ever heard from students was about the inconsistency in grading</a:t>
            </a:r>
          </a:p>
          <a:p>
            <a:pPr lvl="1"/>
            <a:r>
              <a:rPr lang="en-IE" dirty="0" smtClean="0"/>
              <a:t>In other words, grades varied a LOT in qualitative assessment</a:t>
            </a:r>
          </a:p>
          <a:p>
            <a:pPr lvl="1"/>
            <a:r>
              <a:rPr lang="en-IE" dirty="0" smtClean="0"/>
              <a:t>Most students also had issue with how quantitative assessment grades up to 100%, whereas qualitative assessment only grades up to 75-80%</a:t>
            </a:r>
          </a:p>
          <a:p>
            <a:pPr lvl="1"/>
            <a:r>
              <a:rPr lang="en-IE" dirty="0" smtClean="0"/>
              <a:t>This was seen – and quite correctly in my opinion – as a hidden subsidy of quantitative study</a:t>
            </a:r>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Reliability and Validity in HE assessment</a:t>
            </a:r>
            <a:endParaRPr lang="en-IE" dirty="0"/>
          </a:p>
        </p:txBody>
      </p:sp>
      <p:sp>
        <p:nvSpPr>
          <p:cNvPr id="3" name="Content Placeholder 2"/>
          <p:cNvSpPr>
            <a:spLocks noGrp="1"/>
          </p:cNvSpPr>
          <p:nvPr>
            <p:ph idx="1"/>
          </p:nvPr>
        </p:nvSpPr>
        <p:spPr/>
        <p:txBody>
          <a:bodyPr>
            <a:normAutofit fontScale="92500"/>
          </a:bodyPr>
          <a:lstStyle/>
          <a:p>
            <a:r>
              <a:rPr lang="en-IE" dirty="0" smtClean="0"/>
              <a:t>It turns out that St. Andrews undergraduates are hardly alone in having issue with this: </a:t>
            </a:r>
            <a:r>
              <a:rPr lang="en-IE" dirty="0" err="1" smtClean="0"/>
              <a:t>Yorke</a:t>
            </a:r>
            <a:r>
              <a:rPr lang="en-IE" dirty="0" smtClean="0"/>
              <a:t> (2000) found that this “unfairness” features highly in student dissatisfaction surveys</a:t>
            </a:r>
          </a:p>
          <a:p>
            <a:r>
              <a:rPr lang="en-IE" dirty="0" smtClean="0"/>
              <a:t>So why does UK Higher Education persist in these marking inconsistencies i.e. </a:t>
            </a:r>
            <a:r>
              <a:rPr lang="en-IE" i="1" dirty="0" smtClean="0"/>
              <a:t>Unreliability</a:t>
            </a:r>
            <a:r>
              <a:rPr lang="en-IE" dirty="0" smtClean="0"/>
              <a:t> in assessment?</a:t>
            </a:r>
          </a:p>
          <a:p>
            <a:pPr>
              <a:buNone/>
            </a:pPr>
            <a:endParaRPr lang="en-IE" dirty="0" smtClean="0"/>
          </a:p>
          <a:p>
            <a:pPr>
              <a:buNone/>
            </a:pPr>
            <a:r>
              <a:rPr lang="en-US" sz="1600" dirty="0" smtClean="0"/>
              <a:t>[1]: </a:t>
            </a:r>
            <a:r>
              <a:rPr lang="en-US" sz="1600" dirty="0" err="1" smtClean="0"/>
              <a:t>Yorke</a:t>
            </a:r>
            <a:r>
              <a:rPr lang="en-US" sz="1600" dirty="0" smtClean="0"/>
              <a:t>, M. (2000) 'The quality of the student experience: what can institutions learn from data relating to non-completion?', </a:t>
            </a:r>
            <a:r>
              <a:rPr lang="en-US" sz="1600" i="1" dirty="0" smtClean="0"/>
              <a:t>Quality in Higher Education</a:t>
            </a:r>
            <a:r>
              <a:rPr lang="en-US" sz="1600" dirty="0" smtClean="0"/>
              <a:t>, vol. 6, pp. 61--75.</a:t>
            </a:r>
            <a:endParaRPr lang="en-IE" sz="1600" dirty="0" smtClean="0"/>
          </a:p>
          <a:p>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Reliability and Validity in HE assessment</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One area in which UK HE diverges from US HE is in choosing </a:t>
            </a:r>
            <a:r>
              <a:rPr lang="en-IE" i="1" dirty="0" smtClean="0"/>
              <a:t>validity</a:t>
            </a:r>
            <a:r>
              <a:rPr lang="en-IE" dirty="0" smtClean="0"/>
              <a:t> over reliability in assessment</a:t>
            </a:r>
          </a:p>
          <a:p>
            <a:pPr lvl="1"/>
            <a:r>
              <a:rPr lang="en-IE" dirty="0" smtClean="0"/>
              <a:t>Validity of assessment is measured by how well the assessment achieves </a:t>
            </a:r>
            <a:r>
              <a:rPr lang="en-IE" i="1" dirty="0" smtClean="0"/>
              <a:t>learning outcomes</a:t>
            </a:r>
          </a:p>
          <a:p>
            <a:pPr lvl="1"/>
            <a:r>
              <a:rPr lang="en-IE" dirty="0" smtClean="0"/>
              <a:t>For example, one might choose a suboptimal form of assessment (in terms of reliability, marking overheads or even the prevention of cheating) if that form has superior effects on student learning outcomes</a:t>
            </a:r>
          </a:p>
          <a:p>
            <a:r>
              <a:rPr lang="en-IE" dirty="0" smtClean="0"/>
              <a:t>In particular, in the UK HE tries to allow for more creativity and originality in student writing – something inherently subjectively assessable – even if grades consequently vary a lot, even with the same marker and the same student</a:t>
            </a:r>
          </a:p>
          <a:p>
            <a:endParaRPr lang="en-IE"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Reliability and Validity in HE assessment</a:t>
            </a:r>
            <a:endParaRPr lang="en-IE" dirty="0"/>
          </a:p>
        </p:txBody>
      </p:sp>
      <p:sp>
        <p:nvSpPr>
          <p:cNvPr id="3" name="Content Placeholder 2"/>
          <p:cNvSpPr>
            <a:spLocks noGrp="1"/>
          </p:cNvSpPr>
          <p:nvPr>
            <p:ph idx="1"/>
          </p:nvPr>
        </p:nvSpPr>
        <p:spPr>
          <a:xfrm>
            <a:off x="457200" y="1600200"/>
            <a:ext cx="8229600" cy="5486400"/>
          </a:xfrm>
        </p:spPr>
        <p:txBody>
          <a:bodyPr>
            <a:normAutofit fontScale="70000" lnSpcReduction="20000"/>
          </a:bodyPr>
          <a:lstStyle/>
          <a:p>
            <a:r>
              <a:rPr lang="en-IE" dirty="0" smtClean="0"/>
              <a:t>This is why UK HE marks qualitative assessments up to just 75-80% - because it has been repeatedly found that grades in qualitative assessment have a variance of up to ±20% (</a:t>
            </a:r>
            <a:r>
              <a:rPr lang="en-IE" dirty="0" err="1" smtClean="0"/>
              <a:t>Hartog</a:t>
            </a:r>
            <a:r>
              <a:rPr lang="en-IE" dirty="0" smtClean="0"/>
              <a:t>, Rhodes and Burt, 1936; Cox, 1967; </a:t>
            </a:r>
            <a:r>
              <a:rPr lang="en-IE" dirty="0" err="1" smtClean="0"/>
              <a:t>Branthwaite</a:t>
            </a:r>
            <a:r>
              <a:rPr lang="en-IE" dirty="0" smtClean="0"/>
              <a:t>, </a:t>
            </a:r>
            <a:r>
              <a:rPr lang="en-IE" dirty="0" err="1" smtClean="0"/>
              <a:t>Trueman</a:t>
            </a:r>
            <a:r>
              <a:rPr lang="en-IE" dirty="0" smtClean="0"/>
              <a:t> and </a:t>
            </a:r>
            <a:r>
              <a:rPr lang="en-IE" dirty="0" err="1" smtClean="0"/>
              <a:t>Berrisford</a:t>
            </a:r>
            <a:r>
              <a:rPr lang="en-IE" dirty="0" smtClean="0"/>
              <a:t>, 1981; Elton and Johnston, 2002)</a:t>
            </a:r>
          </a:p>
          <a:p>
            <a:pPr lvl="1"/>
            <a:r>
              <a:rPr lang="en-IE" dirty="0" smtClean="0"/>
              <a:t>Marking to 75-80% heavily compresses the variance into a ±12.5-15% range, 20% of which is ±2.5-3% - hence the historical UK HE choice of 10% bands between 1H, 2H1, 2H2 etc.</a:t>
            </a:r>
          </a:p>
          <a:p>
            <a:pPr lvl="1"/>
            <a:r>
              <a:rPr lang="en-IE" dirty="0" smtClean="0"/>
              <a:t>Of course, this is not widely realised by students, nor even staff! But it is done as a “least worst” outcome despite penalising qualitative study</a:t>
            </a:r>
          </a:p>
          <a:p>
            <a:pPr lvl="1"/>
            <a:endParaRPr lang="en-IE" dirty="0" smtClean="0"/>
          </a:p>
          <a:p>
            <a:r>
              <a:rPr lang="en-IE" dirty="0" smtClean="0"/>
              <a:t>If you want to know a LOT more on this, see </a:t>
            </a:r>
            <a:r>
              <a:rPr lang="en-US" dirty="0" smtClean="0"/>
              <a:t>Elton, L. and Johnston, B. (2002) 'Assessment in universities: a critical review of research'.</a:t>
            </a:r>
          </a:p>
          <a:p>
            <a:pPr>
              <a:buNone/>
            </a:pPr>
            <a:endParaRPr lang="en-US" sz="1500" dirty="0" smtClean="0"/>
          </a:p>
          <a:p>
            <a:pPr>
              <a:buNone/>
            </a:pPr>
            <a:r>
              <a:rPr lang="en-US" sz="1500" dirty="0" err="1" smtClean="0"/>
              <a:t>Hartog</a:t>
            </a:r>
            <a:r>
              <a:rPr lang="en-US" sz="1500" dirty="0" smtClean="0"/>
              <a:t>, S.P., Rhodes, E.C. and Burt, S.C. (1936) </a:t>
            </a:r>
            <a:r>
              <a:rPr lang="en-US" sz="1500" i="1" dirty="0" smtClean="0"/>
              <a:t>The marks of examiners: being a comparison of marks allotted to examination scripts by independent examiners and boards of examiners, together with a section on a viva voce examination</a:t>
            </a:r>
            <a:r>
              <a:rPr lang="en-US" sz="1500" dirty="0" smtClean="0"/>
              <a:t>, Macmillan.</a:t>
            </a:r>
          </a:p>
          <a:p>
            <a:pPr>
              <a:buNone/>
            </a:pPr>
            <a:r>
              <a:rPr lang="en-US" sz="1400" dirty="0" smtClean="0"/>
              <a:t>Cox, R. (1967) 'Examinations and higher education: a survey of the literature', </a:t>
            </a:r>
            <a:r>
              <a:rPr lang="en-US" sz="1400" i="1" dirty="0" smtClean="0"/>
              <a:t>Higher Education Quarterly</a:t>
            </a:r>
            <a:r>
              <a:rPr lang="en-US" sz="1400" dirty="0" smtClean="0"/>
              <a:t>, vol. 21, pp. 292--340.</a:t>
            </a:r>
            <a:endParaRPr lang="en-IE" sz="1400" dirty="0" smtClean="0"/>
          </a:p>
          <a:p>
            <a:pPr>
              <a:buNone/>
            </a:pPr>
            <a:r>
              <a:rPr lang="en-US" sz="1400" dirty="0" err="1" smtClean="0"/>
              <a:t>Branthwaite</a:t>
            </a:r>
            <a:r>
              <a:rPr lang="en-US" sz="1400" dirty="0" smtClean="0"/>
              <a:t>, A., </a:t>
            </a:r>
            <a:r>
              <a:rPr lang="en-US" sz="1400" dirty="0" err="1" smtClean="0"/>
              <a:t>Trueman</a:t>
            </a:r>
            <a:r>
              <a:rPr lang="en-US" sz="1400" dirty="0" smtClean="0"/>
              <a:t>, M. and </a:t>
            </a:r>
            <a:r>
              <a:rPr lang="en-US" sz="1400" dirty="0" err="1" smtClean="0"/>
              <a:t>Berrisford</a:t>
            </a:r>
            <a:r>
              <a:rPr lang="en-US" sz="1400" dirty="0" smtClean="0"/>
              <a:t>, T. (1981) 'Unreliability of Marking: further evidence and a possible explanation', </a:t>
            </a:r>
            <a:r>
              <a:rPr lang="en-US" sz="1400" i="1" dirty="0" smtClean="0"/>
              <a:t>Educational Review</a:t>
            </a:r>
            <a:r>
              <a:rPr lang="en-US" sz="1400" dirty="0" smtClean="0"/>
              <a:t>, vol. 33, pp. 41--46.</a:t>
            </a:r>
            <a:endParaRPr lang="en-IE" sz="15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Consequences of assessment unreliability on plagiarism</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Of course, because creativity and originality are enabled by this choice of UK HE it has the consequence of generating the highest grade volatility for the most creative and original students!</a:t>
            </a:r>
          </a:p>
          <a:p>
            <a:endParaRPr lang="en-IE" dirty="0" smtClean="0"/>
          </a:p>
          <a:p>
            <a:r>
              <a:rPr lang="en-IE" dirty="0" smtClean="0"/>
              <a:t>Therefore, while this preference for validity is admirable, does it have unintended consequences on the incentives to plagiarise?</a:t>
            </a:r>
          </a:p>
          <a:p>
            <a:endParaRPr lang="en-IE" dirty="0" smtClean="0"/>
          </a:p>
          <a:p>
            <a:r>
              <a:rPr lang="en-IE" dirty="0" smtClean="0"/>
              <a:t>Here are some facts about plagiarism ...</a:t>
            </a:r>
            <a:endParaRPr lang="en-I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Consequences of assessment unreliability on plagiarism</a:t>
            </a:r>
            <a:endParaRPr lang="en-IE" dirty="0"/>
          </a:p>
        </p:txBody>
      </p:sp>
      <p:sp>
        <p:nvSpPr>
          <p:cNvPr id="3" name="Content Placeholder 2"/>
          <p:cNvSpPr>
            <a:spLocks noGrp="1"/>
          </p:cNvSpPr>
          <p:nvPr>
            <p:ph idx="1"/>
          </p:nvPr>
        </p:nvSpPr>
        <p:spPr/>
        <p:txBody>
          <a:bodyPr>
            <a:normAutofit lnSpcReduction="10000"/>
          </a:bodyPr>
          <a:lstStyle/>
          <a:p>
            <a:r>
              <a:rPr lang="en-IE" dirty="0" smtClean="0"/>
              <a:t>Firstly, cheating detection software is extremely easy to fool. In fact, there are sites on the internet which will pre-check your work for you to make sure you won’t get caught</a:t>
            </a:r>
          </a:p>
          <a:p>
            <a:r>
              <a:rPr lang="en-IE" dirty="0" smtClean="0"/>
              <a:t>Secondly, there is a vibrant market in most universities of Masters students being paid by undergraduates to write essays for them – these being original don’t get detected</a:t>
            </a:r>
          </a:p>
          <a:p>
            <a:pPr lvl="1"/>
            <a:r>
              <a:rPr lang="en-IE" dirty="0" smtClean="0"/>
              <a:t>As an example, the going rate in University College Cork was about €100 per thousand lines, with a refund if the student didn’t get a 2H2 or higher</a:t>
            </a:r>
          </a:p>
          <a:p>
            <a:pPr>
              <a:buNone/>
            </a:pPr>
            <a:endParaRPr lang="en-IE"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Consequences of assessment unreliability on plagiarism</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A study by de Lambert et. Al (2002) found that 80% of New Zealand HE students plagiarise</a:t>
            </a:r>
            <a:r>
              <a:rPr lang="en-IE" baseline="30000" dirty="0" smtClean="0"/>
              <a:t>5</a:t>
            </a:r>
          </a:p>
          <a:p>
            <a:r>
              <a:rPr lang="en-IE" dirty="0" smtClean="0"/>
              <a:t>In my own experience at Hull, St. Andrews and University College Cork, it is even more common than that. I would actually say it is ubiquitous – as in, I have never met a recent student who hasn’t!</a:t>
            </a:r>
          </a:p>
          <a:p>
            <a:r>
              <a:rPr lang="en-IE" dirty="0" smtClean="0"/>
              <a:t>Additionally, for some subjects like Computer Science, the problem is </a:t>
            </a:r>
            <a:r>
              <a:rPr lang="en-IE" i="1" dirty="0" smtClean="0"/>
              <a:t>over</a:t>
            </a:r>
            <a:r>
              <a:rPr lang="en-IE" dirty="0" smtClean="0"/>
              <a:t>-detection of plagiarism because coursework answers tend to be very similar to one another</a:t>
            </a:r>
          </a:p>
          <a:p>
            <a:pPr lvl="1"/>
            <a:r>
              <a:rPr lang="en-IE" dirty="0" smtClean="0"/>
              <a:t>Being falsely accused of plagiarism when you in fact did not is a highly unpleasant experience I can assure you!</a:t>
            </a:r>
          </a:p>
          <a:p>
            <a:pPr lvl="1"/>
            <a:endParaRPr lang="en-IE" dirty="0" smtClean="0"/>
          </a:p>
          <a:p>
            <a:pPr>
              <a:buNone/>
            </a:pPr>
            <a:r>
              <a:rPr lang="en-US" sz="1700" dirty="0" smtClean="0"/>
              <a:t>[5]: de Lambert, K., Ellen, N. and Taylor, L. (2002) 'Prevalence of academic dishonesty in tertiary institutions: The New Zealand story', </a:t>
            </a:r>
            <a:r>
              <a:rPr lang="en-US" sz="1700" i="1" dirty="0" smtClean="0"/>
              <a:t>New Zealand Journal of Applied Business Research</a:t>
            </a:r>
            <a:r>
              <a:rPr lang="en-US" sz="1700" dirty="0" smtClean="0"/>
              <a:t>, vol. 1.</a:t>
            </a:r>
            <a:endParaRPr lang="en-IE" sz="1700" dirty="0" smtClean="0"/>
          </a:p>
          <a:p>
            <a:endParaRPr lang="en-I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521</TotalTime>
  <Words>2637</Words>
  <Application>Microsoft Office PowerPoint</Application>
  <PresentationFormat>On-screen Show (4:3)</PresentationFormat>
  <Paragraphs>162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  Combining reliability and validity in assessment: Can auditing create the Golden Goose in assessment quality? </vt:lpstr>
      <vt:lpstr>Contents</vt:lpstr>
      <vt:lpstr>Reliability and Validity in HE assessment</vt:lpstr>
      <vt:lpstr>Reliability and Validity in HE assessment</vt:lpstr>
      <vt:lpstr>Reliability and Validity in HE assessment</vt:lpstr>
      <vt:lpstr>Reliability and Validity in HE assessment</vt:lpstr>
      <vt:lpstr>Consequences of assessment unreliability on plagiarism</vt:lpstr>
      <vt:lpstr>Consequences of assessment unreliability on plagiarism</vt:lpstr>
      <vt:lpstr>Consequences of assessment unreliability on plagiarism</vt:lpstr>
      <vt:lpstr>Consequences of assessment unreliability on plagiarism</vt:lpstr>
      <vt:lpstr>Consequences of assessment unreliability on plagiarism</vt:lpstr>
      <vt:lpstr>My proposed research</vt:lpstr>
      <vt:lpstr>My proposed research</vt:lpstr>
      <vt:lpstr>My proposed research</vt:lpstr>
      <vt:lpstr>My proposed research</vt:lpstr>
      <vt:lpstr>My proposed research</vt:lpstr>
      <vt:lpstr>Current market situation and likely future demands in HE assessment</vt:lpstr>
      <vt:lpstr>Current market situation and likely future demands in HE assessment</vt:lpstr>
      <vt:lpstr>Current market situation and likely future demands in HE assessment</vt:lpstr>
      <vt:lpstr>Current market situation and likely future demands in HE assessment</vt:lpstr>
      <vt:lpstr>Current market situation and likely future demands in HE assessment</vt:lpstr>
      <vt:lpstr>Current market situation and likely future demands in HE assessment</vt:lpstr>
      <vt:lpstr>Current market situation and likely future demands in HE assessment</vt:lpstr>
      <vt:lpstr>Ethical consequences</vt:lpstr>
      <vt:lpstr>Ethical consequences</vt:lpstr>
      <vt:lpstr>Ethical consequences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Combining reliability and validity in assessment: Can auditing create the Golden Goose in assessment quality? </dc:title>
  <dc:creator>ned</dc:creator>
  <cp:lastModifiedBy>Niall Douglas</cp:lastModifiedBy>
  <cp:revision>42</cp:revision>
  <dcterms:created xsi:type="dcterms:W3CDTF">2006-08-16T00:00:00Z</dcterms:created>
  <dcterms:modified xsi:type="dcterms:W3CDTF">2011-06-26T12:14:37Z</dcterms:modified>
</cp:coreProperties>
</file>