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7"/>
  </p:notesMasterIdLst>
  <p:handoutMasterIdLst>
    <p:handoutMasterId r:id="rId28"/>
  </p:handoutMasterIdLst>
  <p:sldIdLst>
    <p:sldId id="256" r:id="rId2"/>
    <p:sldId id="258" r:id="rId3"/>
    <p:sldId id="257"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7" r:id="rId18"/>
    <p:sldId id="272" r:id="rId19"/>
    <p:sldId id="278" r:id="rId20"/>
    <p:sldId id="273" r:id="rId21"/>
    <p:sldId id="279" r:id="rId22"/>
    <p:sldId id="274" r:id="rId23"/>
    <p:sldId id="280" r:id="rId24"/>
    <p:sldId id="275" r:id="rId25"/>
    <p:sldId id="276" r:id="rId26"/>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38" autoAdjust="0"/>
  </p:normalViewPr>
  <p:slideViewPr>
    <p:cSldViewPr>
      <p:cViewPr varScale="1">
        <p:scale>
          <a:sx n="64" d="100"/>
          <a:sy n="64" d="100"/>
        </p:scale>
        <p:origin x="-306" y="-96"/>
      </p:cViewPr>
      <p:guideLst>
        <p:guide orient="horz" pos="2160"/>
        <p:guide pos="2880"/>
      </p:guideLst>
    </p:cSldViewPr>
  </p:slideViewPr>
  <p:outlineViewPr>
    <p:cViewPr>
      <p:scale>
        <a:sx n="33" d="100"/>
        <a:sy n="33" d="100"/>
      </p:scale>
      <p:origin x="48" y="1062"/>
    </p:cViewPr>
  </p:outlineViewPr>
  <p:notesTextViewPr>
    <p:cViewPr>
      <p:scale>
        <a:sx n="100" d="100"/>
        <a:sy n="100" d="100"/>
      </p:scale>
      <p:origin x="0" y="0"/>
    </p:cViewPr>
  </p:notesTextViewPr>
  <p:sorterViewPr>
    <p:cViewPr varScale="1">
      <p:scale>
        <a:sx n="100" d="100"/>
        <a:sy n="100" d="100"/>
      </p:scale>
      <p:origin x="0" y="1686"/>
    </p:cViewPr>
  </p:sorterViewPr>
  <p:notesViewPr>
    <p:cSldViewPr>
      <p:cViewPr varScale="1">
        <p:scale>
          <a:sx n="69" d="100"/>
          <a:sy n="69" d="100"/>
        </p:scale>
        <p:origin x="-2790" y="-108"/>
      </p:cViewPr>
      <p:guideLst>
        <p:guide orient="horz" pos="2141"/>
        <p:guide pos="311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ned\My%20Documents\CEC\Class%20List.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ned\My%20Documents\CEC\Class%20List.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ned\My%20Documents\CEC\Class%20List.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oleObject" Target="file:///C:\Documents%20and%20Settings\ned\My%20Documents\CEC\Class%20List.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ned\My%20Documents\CEC\Class%20List.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title>
      <c:layout/>
    </c:title>
    <c:plotArea>
      <c:layout/>
      <c:lineChart>
        <c:grouping val="standard"/>
        <c:ser>
          <c:idx val="0"/>
          <c:order val="0"/>
          <c:tx>
            <c:strRef>
              <c:f>Totals!$A$29</c:f>
              <c:strCache>
                <c:ptCount val="1"/>
                <c:pt idx="0">
                  <c:v>Group 1</c:v>
                </c:pt>
              </c:strCache>
            </c:strRef>
          </c:tx>
          <c:spPr>
            <a:ln w="63500"/>
          </c:spPr>
          <c:marker>
            <c:symbol val="none"/>
          </c:marker>
          <c:cat>
            <c:strRef>
              <c:f>Totals!$B$28:$E$28</c:f>
              <c:strCache>
                <c:ptCount val="4"/>
                <c:pt idx="0">
                  <c:v>SNO1</c:v>
                </c:pt>
                <c:pt idx="1">
                  <c:v>SNO2</c:v>
                </c:pt>
                <c:pt idx="2">
                  <c:v>SNO3</c:v>
                </c:pt>
                <c:pt idx="3">
                  <c:v>SNO4</c:v>
                </c:pt>
              </c:strCache>
            </c:strRef>
          </c:cat>
          <c:val>
            <c:numRef>
              <c:f>Totals!$B$29:$E$29</c:f>
              <c:numCache>
                <c:formatCode>0%</c:formatCode>
                <c:ptCount val="4"/>
                <c:pt idx="0">
                  <c:v>0.71000000000000041</c:v>
                </c:pt>
                <c:pt idx="1">
                  <c:v>0.54</c:v>
                </c:pt>
                <c:pt idx="2">
                  <c:v>4.0000000000000036E-2</c:v>
                </c:pt>
                <c:pt idx="3">
                  <c:v>0.66000000000000059</c:v>
                </c:pt>
              </c:numCache>
            </c:numRef>
          </c:val>
        </c:ser>
        <c:marker val="1"/>
        <c:axId val="59132544"/>
        <c:axId val="59291904"/>
      </c:lineChart>
      <c:catAx>
        <c:axId val="59132544"/>
        <c:scaling>
          <c:orientation val="minMax"/>
        </c:scaling>
        <c:axPos val="b"/>
        <c:tickLblPos val="nextTo"/>
        <c:crossAx val="59291904"/>
        <c:crosses val="autoZero"/>
        <c:auto val="1"/>
        <c:lblAlgn val="ctr"/>
        <c:lblOffset val="100"/>
      </c:catAx>
      <c:valAx>
        <c:axId val="59291904"/>
        <c:scaling>
          <c:orientation val="minMax"/>
          <c:max val="1"/>
        </c:scaling>
        <c:axPos val="l"/>
        <c:majorGridlines/>
        <c:numFmt formatCode="0%" sourceLinked="1"/>
        <c:tickLblPos val="nextTo"/>
        <c:crossAx val="59132544"/>
        <c:crosses val="autoZero"/>
        <c:crossBetween val="between"/>
      </c:valAx>
    </c:plotArea>
    <c:legend>
      <c:legendPos val="b"/>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lrMapOvr bg1="dk1" tx1="lt1" bg2="dk2" tx2="lt2" accent1="accent1" accent2="accent2" accent3="accent3" accent4="accent4" accent5="accent5" accent6="accent6" hlink="hlink" folHlink="folHlink"/>
  <c:chart>
    <c:title>
      <c:layout/>
    </c:title>
    <c:plotArea>
      <c:layout/>
      <c:lineChart>
        <c:grouping val="standard"/>
        <c:ser>
          <c:idx val="1"/>
          <c:order val="0"/>
          <c:tx>
            <c:strRef>
              <c:f>Totals!$A$30</c:f>
              <c:strCache>
                <c:ptCount val="1"/>
                <c:pt idx="0">
                  <c:v>Group 2</c:v>
                </c:pt>
              </c:strCache>
            </c:strRef>
          </c:tx>
          <c:spPr>
            <a:ln w="63500"/>
          </c:spPr>
          <c:marker>
            <c:symbol val="none"/>
          </c:marker>
          <c:cat>
            <c:strRef>
              <c:f>Totals!$B$28:$E$28</c:f>
              <c:strCache>
                <c:ptCount val="4"/>
                <c:pt idx="0">
                  <c:v>SNO1</c:v>
                </c:pt>
                <c:pt idx="1">
                  <c:v>SNO2</c:v>
                </c:pt>
                <c:pt idx="2">
                  <c:v>SNO3</c:v>
                </c:pt>
                <c:pt idx="3">
                  <c:v>SNO4</c:v>
                </c:pt>
              </c:strCache>
            </c:strRef>
          </c:cat>
          <c:val>
            <c:numRef>
              <c:f>Totals!$B$30:$E$30</c:f>
              <c:numCache>
                <c:formatCode>0%</c:formatCode>
                <c:ptCount val="4"/>
                <c:pt idx="0">
                  <c:v>0.52</c:v>
                </c:pt>
                <c:pt idx="1">
                  <c:v>0.63000000000000056</c:v>
                </c:pt>
                <c:pt idx="2">
                  <c:v>0.58000000000000018</c:v>
                </c:pt>
                <c:pt idx="3">
                  <c:v>0.73000000000000054</c:v>
                </c:pt>
              </c:numCache>
            </c:numRef>
          </c:val>
        </c:ser>
        <c:marker val="1"/>
        <c:axId val="59496704"/>
        <c:axId val="60166144"/>
      </c:lineChart>
      <c:catAx>
        <c:axId val="59496704"/>
        <c:scaling>
          <c:orientation val="minMax"/>
        </c:scaling>
        <c:axPos val="b"/>
        <c:tickLblPos val="nextTo"/>
        <c:crossAx val="60166144"/>
        <c:crosses val="autoZero"/>
        <c:auto val="1"/>
        <c:lblAlgn val="ctr"/>
        <c:lblOffset val="100"/>
      </c:catAx>
      <c:valAx>
        <c:axId val="60166144"/>
        <c:scaling>
          <c:orientation val="minMax"/>
          <c:max val="1"/>
        </c:scaling>
        <c:axPos val="l"/>
        <c:majorGridlines/>
        <c:numFmt formatCode="0%" sourceLinked="1"/>
        <c:tickLblPos val="nextTo"/>
        <c:crossAx val="59496704"/>
        <c:crosses val="autoZero"/>
        <c:crossBetween val="between"/>
      </c:valAx>
    </c:plotArea>
    <c:legend>
      <c:legendPos val="b"/>
      <c:layout/>
    </c:legend>
    <c:plotVisOnly val="1"/>
  </c:chart>
  <c:txPr>
    <a:bodyPr/>
    <a:lstStyle/>
    <a:p>
      <a:pPr>
        <a:defRPr sz="18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lrMapOvr bg1="dk1" tx1="lt1" bg2="dk2" tx2="lt2" accent1="accent1" accent2="accent2" accent3="accent3" accent4="accent4" accent5="accent5" accent6="accent6" hlink="hlink" folHlink="folHlink"/>
  <c:chart>
    <c:title>
      <c:layout/>
    </c:title>
    <c:plotArea>
      <c:layout/>
      <c:lineChart>
        <c:grouping val="standard"/>
        <c:ser>
          <c:idx val="2"/>
          <c:order val="0"/>
          <c:tx>
            <c:strRef>
              <c:f>Totals!$A$31</c:f>
              <c:strCache>
                <c:ptCount val="1"/>
                <c:pt idx="0">
                  <c:v>Group 3</c:v>
                </c:pt>
              </c:strCache>
            </c:strRef>
          </c:tx>
          <c:spPr>
            <a:ln w="63500"/>
          </c:spPr>
          <c:marker>
            <c:symbol val="none"/>
          </c:marker>
          <c:cat>
            <c:strRef>
              <c:f>Totals!$B$28:$E$28</c:f>
              <c:strCache>
                <c:ptCount val="4"/>
                <c:pt idx="0">
                  <c:v>SNO1</c:v>
                </c:pt>
                <c:pt idx="1">
                  <c:v>SNO2</c:v>
                </c:pt>
                <c:pt idx="2">
                  <c:v>SNO3</c:v>
                </c:pt>
                <c:pt idx="3">
                  <c:v>SNO4</c:v>
                </c:pt>
              </c:strCache>
            </c:strRef>
          </c:cat>
          <c:val>
            <c:numRef>
              <c:f>Totals!$B$31:$E$31</c:f>
              <c:numCache>
                <c:formatCode>0%</c:formatCode>
                <c:ptCount val="4"/>
                <c:pt idx="0">
                  <c:v>0.84000000000000064</c:v>
                </c:pt>
                <c:pt idx="1">
                  <c:v>0.85000000000000064</c:v>
                </c:pt>
                <c:pt idx="2">
                  <c:v>0.76000000000000079</c:v>
                </c:pt>
                <c:pt idx="3">
                  <c:v>0.49000000000000032</c:v>
                </c:pt>
              </c:numCache>
            </c:numRef>
          </c:val>
        </c:ser>
        <c:marker val="1"/>
        <c:axId val="60223488"/>
        <c:axId val="60225024"/>
      </c:lineChart>
      <c:catAx>
        <c:axId val="60223488"/>
        <c:scaling>
          <c:orientation val="minMax"/>
        </c:scaling>
        <c:axPos val="b"/>
        <c:tickLblPos val="nextTo"/>
        <c:crossAx val="60225024"/>
        <c:crosses val="autoZero"/>
        <c:auto val="1"/>
        <c:lblAlgn val="ctr"/>
        <c:lblOffset val="100"/>
      </c:catAx>
      <c:valAx>
        <c:axId val="60225024"/>
        <c:scaling>
          <c:orientation val="minMax"/>
          <c:max val="1"/>
        </c:scaling>
        <c:axPos val="l"/>
        <c:majorGridlines/>
        <c:numFmt formatCode="0%" sourceLinked="1"/>
        <c:tickLblPos val="nextTo"/>
        <c:crossAx val="60223488"/>
        <c:crosses val="autoZero"/>
        <c:crossBetween val="between"/>
      </c:valAx>
    </c:plotArea>
    <c:legend>
      <c:legendPos val="b"/>
      <c:layout/>
    </c:legend>
    <c:plotVisOnly val="1"/>
  </c:chart>
  <c:txPr>
    <a:bodyPr/>
    <a:lstStyle/>
    <a:p>
      <a:pPr>
        <a:defRPr sz="1800"/>
      </a:pPr>
      <a:endParaRPr lang="en-U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lrMapOvr bg1="dk1" tx1="lt1" bg2="dk2" tx2="lt2" accent1="accent1" accent2="accent2" accent3="accent3" accent4="accent4" accent5="accent5" accent6="accent6" hlink="hlink" folHlink="folHlink"/>
  <c:chart>
    <c:title>
      <c:layout/>
    </c:title>
    <c:plotArea>
      <c:layout/>
      <c:lineChart>
        <c:grouping val="standard"/>
        <c:ser>
          <c:idx val="3"/>
          <c:order val="0"/>
          <c:tx>
            <c:strRef>
              <c:f>Totals!$A$32</c:f>
              <c:strCache>
                <c:ptCount val="1"/>
                <c:pt idx="0">
                  <c:v>Group 4</c:v>
                </c:pt>
              </c:strCache>
            </c:strRef>
          </c:tx>
          <c:spPr>
            <a:ln w="63500"/>
          </c:spPr>
          <c:marker>
            <c:symbol val="none"/>
          </c:marker>
          <c:cat>
            <c:strRef>
              <c:f>Totals!$B$28:$E$28</c:f>
              <c:strCache>
                <c:ptCount val="4"/>
                <c:pt idx="0">
                  <c:v>SNO1</c:v>
                </c:pt>
                <c:pt idx="1">
                  <c:v>SNO2</c:v>
                </c:pt>
                <c:pt idx="2">
                  <c:v>SNO3</c:v>
                </c:pt>
                <c:pt idx="3">
                  <c:v>SNO4</c:v>
                </c:pt>
              </c:strCache>
            </c:strRef>
          </c:cat>
          <c:val>
            <c:numRef>
              <c:f>Totals!$B$32:$E$32</c:f>
              <c:numCache>
                <c:formatCode>0%</c:formatCode>
                <c:ptCount val="4"/>
                <c:pt idx="0">
                  <c:v>0.74000000000000077</c:v>
                </c:pt>
                <c:pt idx="1">
                  <c:v>0.83000000000000063</c:v>
                </c:pt>
                <c:pt idx="2">
                  <c:v>0.3400000000000003</c:v>
                </c:pt>
                <c:pt idx="3">
                  <c:v>0.66000000000000103</c:v>
                </c:pt>
              </c:numCache>
            </c:numRef>
          </c:val>
        </c:ser>
        <c:marker val="1"/>
        <c:axId val="60192256"/>
        <c:axId val="60193792"/>
      </c:lineChart>
      <c:catAx>
        <c:axId val="60192256"/>
        <c:scaling>
          <c:orientation val="minMax"/>
        </c:scaling>
        <c:axPos val="b"/>
        <c:tickLblPos val="nextTo"/>
        <c:crossAx val="60193792"/>
        <c:crosses val="autoZero"/>
        <c:auto val="1"/>
        <c:lblAlgn val="ctr"/>
        <c:lblOffset val="100"/>
      </c:catAx>
      <c:valAx>
        <c:axId val="60193792"/>
        <c:scaling>
          <c:orientation val="minMax"/>
          <c:max val="1"/>
        </c:scaling>
        <c:axPos val="l"/>
        <c:majorGridlines/>
        <c:numFmt formatCode="0%" sourceLinked="1"/>
        <c:tickLblPos val="nextTo"/>
        <c:crossAx val="60192256"/>
        <c:crosses val="autoZero"/>
        <c:crossBetween val="between"/>
      </c:valAx>
    </c:plotArea>
    <c:legend>
      <c:legendPos val="b"/>
      <c:layout/>
    </c:legend>
    <c:plotVisOnly val="1"/>
  </c:chart>
  <c:txPr>
    <a:bodyPr/>
    <a:lstStyle/>
    <a:p>
      <a:pPr>
        <a:defRPr sz="1800"/>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lrMapOvr bg1="dk1" tx1="lt1" bg2="dk2" tx2="lt2" accent1="accent1" accent2="accent2" accent3="accent3" accent4="accent4" accent5="accent5" accent6="accent6" hlink="hlink" folHlink="folHlink"/>
  <c:chart>
    <c:plotArea>
      <c:layout/>
      <c:lineChart>
        <c:grouping val="standard"/>
        <c:ser>
          <c:idx val="0"/>
          <c:order val="0"/>
          <c:tx>
            <c:strRef>
              <c:f>Totals!$A$29</c:f>
              <c:strCache>
                <c:ptCount val="1"/>
                <c:pt idx="0">
                  <c:v>Group 1</c:v>
                </c:pt>
              </c:strCache>
            </c:strRef>
          </c:tx>
          <c:spPr>
            <a:ln w="63500"/>
          </c:spPr>
          <c:marker>
            <c:symbol val="none"/>
          </c:marker>
          <c:cat>
            <c:strRef>
              <c:f>Totals!$B$28:$E$28</c:f>
              <c:strCache>
                <c:ptCount val="4"/>
                <c:pt idx="0">
                  <c:v>SNO1</c:v>
                </c:pt>
                <c:pt idx="1">
                  <c:v>SNO2</c:v>
                </c:pt>
                <c:pt idx="2">
                  <c:v>SNO3</c:v>
                </c:pt>
                <c:pt idx="3">
                  <c:v>SNO4</c:v>
                </c:pt>
              </c:strCache>
            </c:strRef>
          </c:cat>
          <c:val>
            <c:numRef>
              <c:f>Totals!$B$29:$E$29</c:f>
              <c:numCache>
                <c:formatCode>0%</c:formatCode>
                <c:ptCount val="4"/>
                <c:pt idx="0">
                  <c:v>0.71000000000000063</c:v>
                </c:pt>
                <c:pt idx="1">
                  <c:v>0.54</c:v>
                </c:pt>
                <c:pt idx="2">
                  <c:v>4.0000000000000022E-2</c:v>
                </c:pt>
                <c:pt idx="3">
                  <c:v>0.66000000000000114</c:v>
                </c:pt>
              </c:numCache>
            </c:numRef>
          </c:val>
        </c:ser>
        <c:ser>
          <c:idx val="1"/>
          <c:order val="1"/>
          <c:tx>
            <c:strRef>
              <c:f>Totals!$A$30</c:f>
              <c:strCache>
                <c:ptCount val="1"/>
                <c:pt idx="0">
                  <c:v>Group 2</c:v>
                </c:pt>
              </c:strCache>
            </c:strRef>
          </c:tx>
          <c:spPr>
            <a:ln w="63500"/>
          </c:spPr>
          <c:marker>
            <c:symbol val="none"/>
          </c:marker>
          <c:cat>
            <c:strRef>
              <c:f>Totals!$B$28:$E$28</c:f>
              <c:strCache>
                <c:ptCount val="4"/>
                <c:pt idx="0">
                  <c:v>SNO1</c:v>
                </c:pt>
                <c:pt idx="1">
                  <c:v>SNO2</c:v>
                </c:pt>
                <c:pt idx="2">
                  <c:v>SNO3</c:v>
                </c:pt>
                <c:pt idx="3">
                  <c:v>SNO4</c:v>
                </c:pt>
              </c:strCache>
            </c:strRef>
          </c:cat>
          <c:val>
            <c:numRef>
              <c:f>Totals!$B$30:$E$30</c:f>
              <c:numCache>
                <c:formatCode>0%</c:formatCode>
                <c:ptCount val="4"/>
                <c:pt idx="0">
                  <c:v>0.52</c:v>
                </c:pt>
                <c:pt idx="1">
                  <c:v>0.630000000000001</c:v>
                </c:pt>
                <c:pt idx="2">
                  <c:v>0.58000000000000018</c:v>
                </c:pt>
                <c:pt idx="3">
                  <c:v>0.73000000000000065</c:v>
                </c:pt>
              </c:numCache>
            </c:numRef>
          </c:val>
        </c:ser>
        <c:ser>
          <c:idx val="2"/>
          <c:order val="2"/>
          <c:tx>
            <c:strRef>
              <c:f>Totals!$A$31</c:f>
              <c:strCache>
                <c:ptCount val="1"/>
                <c:pt idx="0">
                  <c:v>Group 3</c:v>
                </c:pt>
              </c:strCache>
            </c:strRef>
          </c:tx>
          <c:spPr>
            <a:ln w="63500"/>
          </c:spPr>
          <c:marker>
            <c:symbol val="none"/>
          </c:marker>
          <c:cat>
            <c:strRef>
              <c:f>Totals!$B$28:$E$28</c:f>
              <c:strCache>
                <c:ptCount val="4"/>
                <c:pt idx="0">
                  <c:v>SNO1</c:v>
                </c:pt>
                <c:pt idx="1">
                  <c:v>SNO2</c:v>
                </c:pt>
                <c:pt idx="2">
                  <c:v>SNO3</c:v>
                </c:pt>
                <c:pt idx="3">
                  <c:v>SNO4</c:v>
                </c:pt>
              </c:strCache>
            </c:strRef>
          </c:cat>
          <c:val>
            <c:numRef>
              <c:f>Totals!$B$31:$E$31</c:f>
              <c:numCache>
                <c:formatCode>0%</c:formatCode>
                <c:ptCount val="4"/>
                <c:pt idx="0">
                  <c:v>0.84000000000000064</c:v>
                </c:pt>
                <c:pt idx="1">
                  <c:v>0.85000000000000064</c:v>
                </c:pt>
                <c:pt idx="2">
                  <c:v>0.76000000000000101</c:v>
                </c:pt>
                <c:pt idx="3">
                  <c:v>0.49000000000000032</c:v>
                </c:pt>
              </c:numCache>
            </c:numRef>
          </c:val>
        </c:ser>
        <c:ser>
          <c:idx val="3"/>
          <c:order val="3"/>
          <c:tx>
            <c:strRef>
              <c:f>Totals!$A$32</c:f>
              <c:strCache>
                <c:ptCount val="1"/>
                <c:pt idx="0">
                  <c:v>Group 4</c:v>
                </c:pt>
              </c:strCache>
            </c:strRef>
          </c:tx>
          <c:spPr>
            <a:ln w="63500"/>
          </c:spPr>
          <c:marker>
            <c:symbol val="none"/>
          </c:marker>
          <c:cat>
            <c:strRef>
              <c:f>Totals!$B$28:$E$28</c:f>
              <c:strCache>
                <c:ptCount val="4"/>
                <c:pt idx="0">
                  <c:v>SNO1</c:v>
                </c:pt>
                <c:pt idx="1">
                  <c:v>SNO2</c:v>
                </c:pt>
                <c:pt idx="2">
                  <c:v>SNO3</c:v>
                </c:pt>
                <c:pt idx="3">
                  <c:v>SNO4</c:v>
                </c:pt>
              </c:strCache>
            </c:strRef>
          </c:cat>
          <c:val>
            <c:numRef>
              <c:f>Totals!$B$32:$E$32</c:f>
              <c:numCache>
                <c:formatCode>0%</c:formatCode>
                <c:ptCount val="4"/>
                <c:pt idx="0">
                  <c:v>0.74000000000000088</c:v>
                </c:pt>
                <c:pt idx="1">
                  <c:v>0.83000000000000063</c:v>
                </c:pt>
                <c:pt idx="2">
                  <c:v>0.3400000000000003</c:v>
                </c:pt>
                <c:pt idx="3">
                  <c:v>0.66000000000000114</c:v>
                </c:pt>
              </c:numCache>
            </c:numRef>
          </c:val>
        </c:ser>
        <c:marker val="1"/>
        <c:axId val="60257792"/>
        <c:axId val="60259328"/>
      </c:lineChart>
      <c:catAx>
        <c:axId val="60257792"/>
        <c:scaling>
          <c:orientation val="minMax"/>
        </c:scaling>
        <c:axPos val="b"/>
        <c:tickLblPos val="nextTo"/>
        <c:crossAx val="60259328"/>
        <c:crosses val="autoZero"/>
        <c:auto val="1"/>
        <c:lblAlgn val="ctr"/>
        <c:lblOffset val="100"/>
      </c:catAx>
      <c:valAx>
        <c:axId val="60259328"/>
        <c:scaling>
          <c:orientation val="minMax"/>
          <c:max val="1"/>
        </c:scaling>
        <c:axPos val="l"/>
        <c:majorGridlines/>
        <c:numFmt formatCode="0%" sourceLinked="1"/>
        <c:tickLblPos val="nextTo"/>
        <c:crossAx val="60257792"/>
        <c:crosses val="autoZero"/>
        <c:crossBetween val="between"/>
      </c:valAx>
    </c:plotArea>
    <c:legend>
      <c:legendPos val="b"/>
      <c:layout/>
    </c:legend>
    <c:plotVisOnly val="1"/>
  </c:chart>
  <c:txPr>
    <a:bodyPr/>
    <a:lstStyle/>
    <a:p>
      <a:pPr>
        <a:defRPr sz="1800"/>
      </a:pPr>
      <a:endParaRPr lang="en-US"/>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5593123" y="0"/>
            <a:ext cx="4278842" cy="339884"/>
          </a:xfrm>
          <a:prstGeom prst="rect">
            <a:avLst/>
          </a:prstGeom>
        </p:spPr>
        <p:txBody>
          <a:bodyPr vert="horz" lIns="91440" tIns="45720" rIns="91440" bIns="45720" rtlCol="0"/>
          <a:lstStyle>
            <a:lvl1pPr algn="r">
              <a:defRPr sz="1200"/>
            </a:lvl1pPr>
          </a:lstStyle>
          <a:p>
            <a:fld id="{3FD5DD8D-4830-432F-B22C-0443F95B7E40}" type="datetimeFigureOut">
              <a:rPr lang="en-IE" smtClean="0"/>
              <a:pPr/>
              <a:t>19/05/2011</a:t>
            </a:fld>
            <a:endParaRPr lang="en-IE"/>
          </a:p>
        </p:txBody>
      </p:sp>
      <p:sp>
        <p:nvSpPr>
          <p:cNvPr id="4" name="Footer Placeholder 3"/>
          <p:cNvSpPr>
            <a:spLocks noGrp="1"/>
          </p:cNvSpPr>
          <p:nvPr>
            <p:ph type="ftr" sz="quarter" idx="2"/>
          </p:nvPr>
        </p:nvSpPr>
        <p:spPr>
          <a:xfrm>
            <a:off x="0" y="6456612"/>
            <a:ext cx="4278842" cy="339884"/>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5593123" y="6456612"/>
            <a:ext cx="4278842" cy="339884"/>
          </a:xfrm>
          <a:prstGeom prst="rect">
            <a:avLst/>
          </a:prstGeom>
        </p:spPr>
        <p:txBody>
          <a:bodyPr vert="horz" lIns="91440" tIns="45720" rIns="91440" bIns="45720" rtlCol="0" anchor="b"/>
          <a:lstStyle>
            <a:lvl1pPr algn="r">
              <a:defRPr sz="1200"/>
            </a:lvl1pPr>
          </a:lstStyle>
          <a:p>
            <a:fld id="{26771EC2-4DAC-481C-85C7-DE560ED8E3CE}" type="slidenum">
              <a:rPr lang="en-IE" smtClean="0"/>
              <a:pPr/>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5593123" y="0"/>
            <a:ext cx="4278842" cy="339884"/>
          </a:xfrm>
          <a:prstGeom prst="rect">
            <a:avLst/>
          </a:prstGeom>
        </p:spPr>
        <p:txBody>
          <a:bodyPr vert="horz" lIns="91440" tIns="45720" rIns="91440" bIns="45720" rtlCol="0"/>
          <a:lstStyle>
            <a:lvl1pPr algn="r">
              <a:defRPr sz="1200"/>
            </a:lvl1pPr>
          </a:lstStyle>
          <a:p>
            <a:fld id="{1EBFA293-0D4D-499B-B552-802EB6AD8EC9}" type="datetimeFigureOut">
              <a:rPr lang="en-IE" smtClean="0"/>
              <a:pPr/>
              <a:t>19/05/2011</a:t>
            </a:fld>
            <a:endParaRPr lang="en-IE"/>
          </a:p>
        </p:txBody>
      </p:sp>
      <p:sp>
        <p:nvSpPr>
          <p:cNvPr id="4" name="Slide Image Placeholder 3"/>
          <p:cNvSpPr>
            <a:spLocks noGrp="1" noRot="1" noChangeAspect="1"/>
          </p:cNvSpPr>
          <p:nvPr>
            <p:ph type="sldImg" idx="2"/>
          </p:nvPr>
        </p:nvSpPr>
        <p:spPr>
          <a:xfrm>
            <a:off x="3236913" y="509588"/>
            <a:ext cx="3400425" cy="25495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987425" y="3228895"/>
            <a:ext cx="789940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456612"/>
            <a:ext cx="4278842" cy="339884"/>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5593123" y="6456612"/>
            <a:ext cx="4278842" cy="339884"/>
          </a:xfrm>
          <a:prstGeom prst="rect">
            <a:avLst/>
          </a:prstGeom>
        </p:spPr>
        <p:txBody>
          <a:bodyPr vert="horz" lIns="91440" tIns="45720" rIns="91440" bIns="45720" rtlCol="0" anchor="b"/>
          <a:lstStyle>
            <a:lvl1pPr algn="r">
              <a:defRPr sz="1200"/>
            </a:lvl1pPr>
          </a:lstStyle>
          <a:p>
            <a:fld id="{CB1CC2D9-2804-47AC-A063-9598670679B1}"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CB1CC2D9-2804-47AC-A063-9598670679B1}" type="slidenum">
              <a:rPr lang="en-IE" smtClean="0"/>
              <a:pPr/>
              <a:t>1</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5/19/2011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5/19/2011</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5/19/2011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5/19/2011</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WPER Presentation</a:t>
            </a:r>
            <a:endParaRPr lang="en-GB" dirty="0"/>
          </a:p>
        </p:txBody>
      </p:sp>
      <p:sp>
        <p:nvSpPr>
          <p:cNvPr id="3" name="Subtitle 2"/>
          <p:cNvSpPr>
            <a:spLocks noGrp="1"/>
          </p:cNvSpPr>
          <p:nvPr>
            <p:ph type="subTitle" idx="1"/>
          </p:nvPr>
        </p:nvSpPr>
        <p:spPr>
          <a:xfrm>
            <a:off x="1371600" y="3331698"/>
            <a:ext cx="6400800" cy="2840502"/>
          </a:xfrm>
        </p:spPr>
        <p:txBody>
          <a:bodyPr>
            <a:normAutofit/>
          </a:bodyPr>
          <a:lstStyle/>
          <a:p>
            <a:r>
              <a:rPr lang="en-GB" dirty="0" smtClean="0"/>
              <a:t>Summary of Personal Action Research Applying Critical Thinking Business Simulation Scenarios to French Business School Undergraduates</a:t>
            </a:r>
          </a:p>
          <a:p>
            <a:endParaRPr lang="en-GB" dirty="0" smtClean="0"/>
          </a:p>
          <a:p>
            <a:r>
              <a:rPr lang="en-GB" dirty="0" smtClean="0"/>
              <a:t>Mr. Niall Douglas BSc MA MBS </a:t>
            </a:r>
            <a:r>
              <a:rPr lang="en-GB" dirty="0" err="1" smtClean="0"/>
              <a:t>MCollT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Springer and </a:t>
            </a:r>
            <a:r>
              <a:rPr lang="en-GB" dirty="0" err="1" smtClean="0"/>
              <a:t>Borthick’s</a:t>
            </a:r>
            <a:r>
              <a:rPr lang="en-GB" dirty="0" smtClean="0"/>
              <a:t> SNO Experimental Curriculum (3/3)</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 three year follow up study finds substantial sustained performance improvement in the students which took this experimental curriculum as compared to a control group</a:t>
            </a:r>
            <a:r>
              <a:rPr lang="en-GB" baseline="30000" dirty="0" smtClean="0"/>
              <a:t>1</a:t>
            </a:r>
          </a:p>
          <a:p>
            <a:r>
              <a:rPr lang="en-GB" dirty="0" smtClean="0"/>
              <a:t>And Ms. Springer (today Mrs. </a:t>
            </a:r>
            <a:r>
              <a:rPr lang="en-GB" smtClean="0"/>
              <a:t>Springer Sargent</a:t>
            </a:r>
            <a:r>
              <a:rPr lang="en-GB" dirty="0" smtClean="0"/>
              <a:t>) wins multiple accolades for innovation in Business teaching and gets rapidly promoted (up to just recently Assistant Professor)</a:t>
            </a:r>
          </a:p>
          <a:p>
            <a:pPr lvl="1">
              <a:buNone/>
            </a:pPr>
            <a:endParaRPr lang="en-GB" dirty="0" smtClean="0"/>
          </a:p>
          <a:p>
            <a:pPr lvl="1">
              <a:buNone/>
            </a:pPr>
            <a:r>
              <a:rPr lang="en-GB" dirty="0" smtClean="0"/>
              <a:t>[1]: Springer, C. W., and A. F. </a:t>
            </a:r>
            <a:r>
              <a:rPr lang="en-GB" dirty="0" err="1" smtClean="0"/>
              <a:t>Borthick</a:t>
            </a:r>
            <a:r>
              <a:rPr lang="en-GB" dirty="0" smtClean="0"/>
              <a:t>. 2007. ‘</a:t>
            </a:r>
            <a:r>
              <a:rPr lang="en-US" dirty="0" smtClean="0"/>
              <a:t>Improving Performance in Accounting: Evidence for Insisting on Cognitive Conflict Tasks</a:t>
            </a:r>
            <a:r>
              <a:rPr lang="en-GB" dirty="0" smtClean="0"/>
              <a:t>’. </a:t>
            </a:r>
            <a:r>
              <a:rPr lang="en-GB" i="1" dirty="0" smtClean="0"/>
              <a:t>Issues in Accounting Education</a:t>
            </a:r>
            <a:r>
              <a:rPr lang="en-GB" dirty="0" smtClean="0"/>
              <a:t> 22(1): 1-19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My French undergraduates (1/2)</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In January 2011 I managed to obtain my first teaching work since 2009 (and I am extremely lucky to do so given the massive HE budget cuts and public sector hiring freeze)</a:t>
            </a:r>
          </a:p>
          <a:p>
            <a:r>
              <a:rPr lang="en-GB" dirty="0" smtClean="0"/>
              <a:t>They were a group of seventeen French Business School undergraduates from IDRAC Lyon, a reasonably prestigious French Business School</a:t>
            </a:r>
          </a:p>
          <a:p>
            <a:r>
              <a:rPr lang="en-GB" dirty="0" smtClean="0"/>
              <a:t>Typical age: 20 years, mostly in their second year, though some were a few years older. Eight were female, nine were male.</a:t>
            </a:r>
          </a:p>
          <a:p>
            <a:r>
              <a:rPr lang="en-GB" dirty="0" smtClean="0"/>
              <a:t>They were primarily here for one semester to improve their English, particularly to improve their TOEIC scores from the 350-400 range most of them were in (750 or over is required by most corporate or state employers). However I figured I could have some fun with them ... </a:t>
            </a:r>
            <a:r>
              <a:rPr lang="en-GB" dirty="0" smtClean="0">
                <a:sym typeface="Wingdings" pitchFamily="2" charset="2"/>
              </a:rPr>
              <a: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My French undergraduates (2/2)</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At the end of week two I had noticed that they had poor problem solving abilities, even at an elementary level</a:t>
            </a:r>
          </a:p>
          <a:p>
            <a:r>
              <a:rPr lang="en-GB" dirty="0" smtClean="0"/>
              <a:t>In my typical action research performed during teaching, I researched what I might do about this finding Springer and </a:t>
            </a:r>
            <a:r>
              <a:rPr lang="en-GB" dirty="0" err="1" smtClean="0"/>
              <a:t>Borthick</a:t>
            </a:r>
            <a:r>
              <a:rPr lang="en-GB" dirty="0" smtClean="0"/>
              <a:t> (2004) in the literature</a:t>
            </a:r>
          </a:p>
          <a:p>
            <a:r>
              <a:rPr lang="en-GB" dirty="0" smtClean="0"/>
              <a:t>So I emailed Carol </a:t>
            </a:r>
            <a:r>
              <a:rPr lang="en-GB" dirty="0" smtClean="0"/>
              <a:t>Springer </a:t>
            </a:r>
            <a:r>
              <a:rPr lang="en-GB" dirty="0" err="1" smtClean="0"/>
              <a:t>Sargent</a:t>
            </a:r>
            <a:r>
              <a:rPr lang="en-GB" dirty="0" smtClean="0"/>
              <a:t> </a:t>
            </a:r>
            <a:r>
              <a:rPr lang="en-GB" dirty="0" smtClean="0"/>
              <a:t>and asked her for the full SNO syllabus</a:t>
            </a:r>
          </a:p>
          <a:p>
            <a:r>
              <a:rPr lang="en-GB" dirty="0" smtClean="0"/>
              <a:t>She very kindly agreed, so I set about converting them from a US cultural format into a French cultural format to make them less alien to the students</a:t>
            </a:r>
          </a:p>
          <a:p>
            <a:pPr lvl="1"/>
            <a:r>
              <a:rPr lang="en-GB" dirty="0" smtClean="0"/>
              <a:t>I made absolutely sure however to keep the numbers and format identical so the results would remain </a:t>
            </a:r>
            <a:r>
              <a:rPr lang="en-GB" b="1" dirty="0" smtClean="0"/>
              <a:t>absolutely commensurate</a:t>
            </a:r>
            <a:r>
              <a:rPr lang="en-GB" dirty="0" smtClean="0"/>
              <a:t> with those collected by Springer in the US</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50926" indent="-514350"/>
            <a:r>
              <a:rPr lang="en-GB" dirty="0" smtClean="0"/>
              <a:t>How the SNO Curriculum Was Applied To My Class (1/2)</a:t>
            </a:r>
          </a:p>
        </p:txBody>
      </p:sp>
      <p:sp>
        <p:nvSpPr>
          <p:cNvPr id="3" name="Content Placeholder 2"/>
          <p:cNvSpPr>
            <a:spLocks noGrp="1"/>
          </p:cNvSpPr>
          <p:nvPr>
            <p:ph idx="1"/>
          </p:nvPr>
        </p:nvSpPr>
        <p:spPr>
          <a:xfrm>
            <a:off x="457200" y="1600200"/>
            <a:ext cx="7467600" cy="5105400"/>
          </a:xfrm>
        </p:spPr>
        <p:txBody>
          <a:bodyPr>
            <a:normAutofit fontScale="85000" lnSpcReduction="20000"/>
          </a:bodyPr>
          <a:lstStyle/>
          <a:p>
            <a:r>
              <a:rPr lang="en-GB" dirty="0" smtClean="0"/>
              <a:t>Each SNO task was configured as follows:</a:t>
            </a:r>
          </a:p>
          <a:p>
            <a:pPr marL="962406" lvl="1" indent="-514350">
              <a:buFont typeface="+mj-lt"/>
              <a:buAutoNum type="arabicPeriod"/>
            </a:pPr>
            <a:r>
              <a:rPr lang="en-GB" dirty="0" smtClean="0"/>
              <a:t>Two pages of A4 detail the business problem along with various bits of deliberately vague and incomplete information</a:t>
            </a:r>
          </a:p>
          <a:p>
            <a:pPr marL="962406" lvl="1" indent="-514350">
              <a:buFont typeface="+mj-lt"/>
              <a:buAutoNum type="arabicPeriod"/>
            </a:pPr>
            <a:r>
              <a:rPr lang="en-GB" dirty="0" smtClean="0"/>
              <a:t>The students are broken into groups of four. The selection of group members was done in participation with the class to ensure balance and fairness between the groups</a:t>
            </a:r>
          </a:p>
          <a:p>
            <a:pPr marL="962406" lvl="1" indent="-514350">
              <a:buFont typeface="+mj-lt"/>
              <a:buAutoNum type="arabicPeriod"/>
            </a:pPr>
            <a:r>
              <a:rPr lang="en-GB" dirty="0" smtClean="0"/>
              <a:t>The students must prepare for each task (</a:t>
            </a:r>
            <a:r>
              <a:rPr lang="en-GB" dirty="0" err="1" smtClean="0"/>
              <a:t>i</a:t>
            </a:r>
            <a:r>
              <a:rPr lang="en-GB" dirty="0" smtClean="0"/>
              <a:t>) a live spreadsheet model of the problem (ii) a report in English giving advice based on various iterations of this spreadsheet model and (iii) a ten minute group presentation in English to the class summarising the report</a:t>
            </a:r>
          </a:p>
          <a:p>
            <a:pPr marL="962406" lvl="1" indent="-514350">
              <a:buFont typeface="+mj-lt"/>
              <a:buAutoNum type="arabicPeriod"/>
            </a:pPr>
            <a:r>
              <a:rPr lang="en-GB" dirty="0" smtClean="0"/>
              <a:t>Carol </a:t>
            </a:r>
            <a:r>
              <a:rPr lang="en-GB" dirty="0" smtClean="0"/>
              <a:t>Springer </a:t>
            </a:r>
            <a:r>
              <a:rPr lang="en-GB" dirty="0" err="1" smtClean="0"/>
              <a:t>Sargent’s</a:t>
            </a:r>
            <a:r>
              <a:rPr lang="en-GB" dirty="0" smtClean="0"/>
              <a:t> </a:t>
            </a:r>
            <a:r>
              <a:rPr lang="en-GB" dirty="0" smtClean="0"/>
              <a:t>marking and assessment rubric was used </a:t>
            </a:r>
            <a:r>
              <a:rPr lang="en-GB" b="1" dirty="0" smtClean="0"/>
              <a:t>unchanged</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50926" indent="-514350"/>
            <a:r>
              <a:rPr lang="en-GB" dirty="0" smtClean="0"/>
              <a:t>How the SNO Curriculum Was Applied To My Class (2/2)</a:t>
            </a:r>
          </a:p>
        </p:txBody>
      </p:sp>
      <p:sp>
        <p:nvSpPr>
          <p:cNvPr id="3" name="Content Placeholder 2"/>
          <p:cNvSpPr>
            <a:spLocks noGrp="1"/>
          </p:cNvSpPr>
          <p:nvPr>
            <p:ph idx="1"/>
          </p:nvPr>
        </p:nvSpPr>
        <p:spPr>
          <a:xfrm>
            <a:off x="457200" y="1600200"/>
            <a:ext cx="7467600" cy="5105400"/>
          </a:xfrm>
        </p:spPr>
        <p:txBody>
          <a:bodyPr>
            <a:normAutofit fontScale="70000" lnSpcReduction="20000"/>
          </a:bodyPr>
          <a:lstStyle/>
          <a:p>
            <a:r>
              <a:rPr lang="en-GB" dirty="0" smtClean="0"/>
              <a:t>I then served up the first four of the SNO exercises over a THREE week period</a:t>
            </a:r>
          </a:p>
          <a:p>
            <a:pPr lvl="1"/>
            <a:r>
              <a:rPr lang="en-GB" dirty="0" smtClean="0"/>
              <a:t>This differs significantly from Springer’s test cohort who took eight exercises over one entire semester (typically </a:t>
            </a:r>
            <a:r>
              <a:rPr lang="en-GB" b="1" dirty="0" smtClean="0"/>
              <a:t>sixteen</a:t>
            </a:r>
            <a:r>
              <a:rPr lang="en-GB" dirty="0" smtClean="0"/>
              <a:t> weeks in the US)</a:t>
            </a:r>
          </a:p>
          <a:p>
            <a:r>
              <a:rPr lang="en-GB" dirty="0" smtClean="0"/>
              <a:t>A second difference was that the SNO curriculum was designed for Accounting students. Mine are Business students who likely have only done a very basic introductory Accounting course</a:t>
            </a:r>
          </a:p>
          <a:p>
            <a:r>
              <a:rPr lang="en-GB" dirty="0" smtClean="0"/>
              <a:t>A third difference is that the SNO curriculum was intended to be delivered in parallel with lectures on the necessary theory</a:t>
            </a:r>
          </a:p>
          <a:p>
            <a:pPr lvl="1"/>
            <a:r>
              <a:rPr lang="en-GB" dirty="0" smtClean="0"/>
              <a:t>My students performed the tasks with NO theory being taught at all. They performed the tasks entirely “blind” based on whatever they already knew from IDRAC and their own common sense</a:t>
            </a:r>
          </a:p>
          <a:p>
            <a:r>
              <a:rPr lang="en-GB" dirty="0" smtClean="0"/>
              <a:t>And lastly, my students were doing all this in a non-native language, at which some of them were quite poor indeed ... I figured this was an excellent way of improving them </a:t>
            </a:r>
            <a:r>
              <a:rPr lang="en-GB" dirty="0" smtClean="0">
                <a:sym typeface="Wingdings" pitchFamily="2" charset="2"/>
              </a:rPr>
              <a:t></a:t>
            </a:r>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for SNO1 to SNO4</a:t>
            </a:r>
            <a:endParaRPr lang="en-GB" dirty="0"/>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 Group 1</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Group 1 (three girls, one boy) found the maths content of the SNO tasks particularly intimidating, and particularly struggled with the increasing use of spreadsheets as the SNO tasks became more realistic over time</a:t>
            </a:r>
          </a:p>
          <a:p>
            <a:pPr lvl="1"/>
            <a:r>
              <a:rPr lang="en-GB" dirty="0" smtClean="0"/>
              <a:t>SNO3 was not helped by two of the girls being very sick that weekend either</a:t>
            </a:r>
          </a:p>
          <a:p>
            <a:r>
              <a:rPr lang="en-GB" dirty="0" smtClean="0"/>
              <a:t>Group 1 had the most negative perception of the SNO tasks by the end. As one of the students said, she was very glad that the ordeal was finally over!</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for SNO1 to SNO4</a:t>
            </a:r>
            <a:endParaRPr lang="en-GB" dirty="0"/>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 Group 2</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Group 2 (four boys) had issues with the SNO exercises at the start</a:t>
            </a:r>
          </a:p>
          <a:p>
            <a:pPr lvl="1"/>
            <a:r>
              <a:rPr lang="en-GB" dirty="0" smtClean="0"/>
              <a:t>Indeed one complained about SNO1 and asked to do something different, saying that he disliked the SNO </a:t>
            </a:r>
            <a:r>
              <a:rPr lang="en-US" dirty="0" smtClean="0"/>
              <a:t>exercises because they didn't set definitive parameters so he had no idea if he was doing the "right" thing, and therefore they made him feel bad</a:t>
            </a:r>
          </a:p>
          <a:p>
            <a:r>
              <a:rPr lang="en-US" dirty="0" smtClean="0"/>
              <a:t>However after plenty of encouragement that taking reasonable “</a:t>
            </a:r>
            <a:r>
              <a:rPr lang="en-US" dirty="0" err="1" smtClean="0"/>
              <a:t>guestimates</a:t>
            </a:r>
            <a:r>
              <a:rPr lang="en-US" dirty="0" smtClean="0"/>
              <a:t>” is okay, they certainly warmed to the tasks and their grades improved week by week as they found their self confidence</a:t>
            </a:r>
          </a:p>
          <a:p>
            <a:r>
              <a:rPr lang="en-US" dirty="0" smtClean="0"/>
              <a:t>After SNO4 the same student said that he had found the SNO tasks very useful indeed, perhaps the most relevant and interesting thing to Business he had studied yet. What a turn around!</a:t>
            </a:r>
          </a:p>
          <a:p>
            <a:r>
              <a:rPr lang="en-US" dirty="0" smtClean="0"/>
              <a:t>Group 2’s approach was very much </a:t>
            </a:r>
            <a:r>
              <a:rPr lang="en-US" dirty="0" err="1" smtClean="0"/>
              <a:t>characterised</a:t>
            </a:r>
            <a:r>
              <a:rPr lang="en-US" dirty="0" smtClean="0"/>
              <a:t> by indecision and incomplete thinking at the start, but by SNO4 they were definitely finding their wings with a very complete and thought through piece of advice and business strategy</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for SNO1 to SNO4</a:t>
            </a:r>
            <a:endParaRPr lang="en-GB" dirty="0"/>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Breakdown of this presentation</a:t>
            </a:r>
            <a:endParaRPr lang="en-GB" dirty="0"/>
          </a:p>
        </p:txBody>
      </p:sp>
      <p:sp>
        <p:nvSpPr>
          <p:cNvPr id="3" name="Content Placeholder 2"/>
          <p:cNvSpPr>
            <a:spLocks noGrp="1"/>
          </p:cNvSpPr>
          <p:nvPr>
            <p:ph idx="1"/>
          </p:nvPr>
        </p:nvSpPr>
        <p:spPr/>
        <p:txBody>
          <a:bodyPr>
            <a:normAutofit lnSpcReduction="10000"/>
          </a:bodyPr>
          <a:lstStyle/>
          <a:p>
            <a:pPr marL="550926" indent="-514350">
              <a:buFont typeface="+mj-lt"/>
              <a:buAutoNum type="arabicPeriod"/>
            </a:pPr>
            <a:r>
              <a:rPr lang="en-GB" dirty="0" smtClean="0"/>
              <a:t>Quick introduction to traditional Business School teaching (5 slides)</a:t>
            </a:r>
          </a:p>
          <a:p>
            <a:pPr marL="550926" indent="-514350">
              <a:buFont typeface="+mj-lt"/>
              <a:buAutoNum type="arabicPeriod"/>
            </a:pPr>
            <a:r>
              <a:rPr lang="en-GB" dirty="0" smtClean="0"/>
              <a:t>Springer and </a:t>
            </a:r>
            <a:r>
              <a:rPr lang="en-GB" dirty="0" err="1" smtClean="0"/>
              <a:t>Borthick’s</a:t>
            </a:r>
            <a:r>
              <a:rPr lang="en-GB" dirty="0" smtClean="0"/>
              <a:t> SNO experimental curriculum (3 slides)</a:t>
            </a:r>
          </a:p>
          <a:p>
            <a:pPr marL="550926" indent="-514350">
              <a:buFont typeface="+mj-lt"/>
              <a:buAutoNum type="arabicPeriod"/>
            </a:pPr>
            <a:r>
              <a:rPr lang="en-GB" dirty="0" smtClean="0"/>
              <a:t>My French undergraduate class (2 slides)</a:t>
            </a:r>
          </a:p>
          <a:p>
            <a:pPr marL="550926" indent="-514350">
              <a:buFont typeface="+mj-lt"/>
              <a:buAutoNum type="arabicPeriod"/>
            </a:pPr>
            <a:r>
              <a:rPr lang="en-GB" dirty="0" smtClean="0"/>
              <a:t>How the SNO curriculum was applied to my class (2 slides)</a:t>
            </a:r>
          </a:p>
          <a:p>
            <a:pPr marL="550926" indent="-514350">
              <a:buFont typeface="+mj-lt"/>
              <a:buAutoNum type="arabicPeriod"/>
            </a:pPr>
            <a:r>
              <a:rPr lang="en-GB" dirty="0" smtClean="0"/>
              <a:t>My Results (6 slides)</a:t>
            </a:r>
          </a:p>
          <a:p>
            <a:pPr marL="550926" indent="-514350">
              <a:buFont typeface="+mj-lt"/>
              <a:buAutoNum type="arabicPeriod"/>
            </a:pPr>
            <a:r>
              <a:rPr lang="en-GB" dirty="0" smtClean="0"/>
              <a:t>Future Research (1 slide)</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 Group 3</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Group 3 (three girls, one boy) excelled in the SNOs from the start and if it weren’t for catching the same nasty bug from Group 1 I am sure they would have also excelled in SNO4. They simply found them easy</a:t>
            </a:r>
          </a:p>
          <a:p>
            <a:r>
              <a:rPr lang="en-GB" dirty="0" smtClean="0"/>
              <a:t>Group 3 was particularly lucky – all four are excellent “out of the box” analytical thinkers with one of the girls being particularly good at “going where angels fear to tread”. The boy was also a whiz at spreadsheets, which came in perfect every time</a:t>
            </a:r>
          </a:p>
          <a:p>
            <a:r>
              <a:rPr lang="en-GB" dirty="0" smtClean="0"/>
              <a:t>Group 3’s approach was invariably analytical giving advice based on rational extrapolations</a:t>
            </a:r>
          </a:p>
          <a:p>
            <a:r>
              <a:rPr lang="en-GB" dirty="0" smtClean="0"/>
              <a:t>This kind of approach is typical of executive board level strategic thinking – though students are trained to act at executive level, the vast majority of Business Students will never reach the top</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for SNO1 to SNO4</a:t>
            </a:r>
            <a:endParaRPr lang="en-GB" dirty="0"/>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 Group 4</a:t>
            </a:r>
            <a:endParaRPr lang="en-GB" dirty="0"/>
          </a:p>
        </p:txBody>
      </p:sp>
      <p:sp>
        <p:nvSpPr>
          <p:cNvPr id="3" name="Content Placeholder 2"/>
          <p:cNvSpPr>
            <a:spLocks noGrp="1"/>
          </p:cNvSpPr>
          <p:nvPr>
            <p:ph idx="1"/>
          </p:nvPr>
        </p:nvSpPr>
        <p:spPr>
          <a:xfrm>
            <a:off x="457200" y="1600200"/>
            <a:ext cx="7467600" cy="5029200"/>
          </a:xfrm>
        </p:spPr>
        <p:txBody>
          <a:bodyPr>
            <a:normAutofit fontScale="77500" lnSpcReduction="20000"/>
          </a:bodyPr>
          <a:lstStyle/>
          <a:p>
            <a:r>
              <a:rPr lang="en-GB" dirty="0" smtClean="0"/>
              <a:t>Group 4 (three girls, two boys) were slightly disadvantaged by the two boys never turning up nor pulling their fair share</a:t>
            </a:r>
          </a:p>
          <a:p>
            <a:r>
              <a:rPr lang="en-GB" dirty="0" smtClean="0"/>
              <a:t>However, the three girls adapted to their perceived weakness in maths and spreadsheets by adopting a “rule of thumb” approach in the advice presented</a:t>
            </a:r>
          </a:p>
          <a:p>
            <a:pPr lvl="1"/>
            <a:r>
              <a:rPr lang="en-GB" dirty="0" smtClean="0"/>
              <a:t>Specifically, for each SNO they highlighted what they understood and didn’t understand</a:t>
            </a:r>
          </a:p>
          <a:p>
            <a:pPr lvl="1"/>
            <a:r>
              <a:rPr lang="en-GB" dirty="0" smtClean="0"/>
              <a:t>For what they understood, they took a universal approach of reducing costs e.g. Negotiate prices downwards with suppliers</a:t>
            </a:r>
          </a:p>
          <a:p>
            <a:pPr lvl="1"/>
            <a:r>
              <a:rPr lang="en-GB" dirty="0" smtClean="0"/>
              <a:t>For what they didn’t understand, they took a defensive posture to try and reduce its risk to the business</a:t>
            </a:r>
          </a:p>
          <a:p>
            <a:r>
              <a:rPr lang="en-GB" dirty="0" smtClean="0"/>
              <a:t>It has to be said that this approach is a pretty good default for most scenarios and would be highly valuable in middle management</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for SNO1 to SNO4</a:t>
            </a:r>
            <a:endParaRPr lang="en-GB" dirty="0"/>
          </a:p>
        </p:txBody>
      </p:sp>
      <p:graphicFrame>
        <p:nvGraphicFramePr>
          <p:cNvPr id="4" name="Content Placeholder 3"/>
          <p:cNvGraphicFramePr>
            <a:graphicFrameLocks noGrp="1"/>
          </p:cNvGraphicFramePr>
          <p:nvPr>
            <p:ph idx="1"/>
          </p:nvPr>
        </p:nvGraphicFramePr>
        <p:xfrm>
          <a:off x="457200" y="1600200"/>
          <a:ext cx="7467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Overall Results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For three of the four groups they really got into the SNO exercises, and all reported them as a highly valuable and fun exercise</a:t>
            </a:r>
          </a:p>
          <a:p>
            <a:r>
              <a:rPr lang="en-GB" dirty="0" smtClean="0"/>
              <a:t>For one of the groups – whose members excelled at traditional academic tasks and got some of the best grades in my class – the SNO exercises were highly frustrating and emotionally upsetting</a:t>
            </a:r>
          </a:p>
          <a:p>
            <a:pPr lvl="1"/>
            <a:r>
              <a:rPr lang="en-GB" dirty="0" smtClean="0"/>
              <a:t>This was particularly because they could see the relevance of these business simulations to the real world, and these typically very high achieving students were very unaccustomed to receiving low grades</a:t>
            </a:r>
          </a:p>
          <a:p>
            <a:r>
              <a:rPr lang="en-GB" dirty="0" smtClean="0"/>
              <a:t>However as a corollary, some of my academically weakest students scored very highly in the SNO exercises and clearly preferred working on the SNO tasks to the exclusion of all other academic work</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research</a:t>
            </a:r>
            <a:endParaRPr lang="en-GB" dirty="0"/>
          </a:p>
        </p:txBody>
      </p:sp>
      <p:sp>
        <p:nvSpPr>
          <p:cNvPr id="3" name="Content Placeholder 2"/>
          <p:cNvSpPr>
            <a:spLocks noGrp="1"/>
          </p:cNvSpPr>
          <p:nvPr>
            <p:ph idx="1"/>
          </p:nvPr>
        </p:nvSpPr>
        <p:spPr/>
        <p:txBody>
          <a:bodyPr/>
          <a:lstStyle/>
          <a:p>
            <a:r>
              <a:rPr lang="en-GB" dirty="0" smtClean="0"/>
              <a:t>I hope to cross compare these results with Carol </a:t>
            </a:r>
            <a:r>
              <a:rPr lang="en-GB" dirty="0" smtClean="0"/>
              <a:t>Springer </a:t>
            </a:r>
            <a:r>
              <a:rPr lang="en-GB" dirty="0" err="1" smtClean="0"/>
              <a:t>Sargent’s</a:t>
            </a:r>
            <a:r>
              <a:rPr lang="en-GB" dirty="0" smtClean="0"/>
              <a:t> </a:t>
            </a:r>
            <a:r>
              <a:rPr lang="en-GB" dirty="0" smtClean="0"/>
              <a:t>results in Georgia State and see if anything interesting turns up</a:t>
            </a:r>
          </a:p>
          <a:p>
            <a:r>
              <a:rPr lang="en-GB" dirty="0" smtClean="0"/>
              <a:t>May even knock them into an academic paper and fire them off to a journal</a:t>
            </a:r>
          </a:p>
          <a:p>
            <a:endParaRPr lang="en-GB" dirty="0" smtClean="0"/>
          </a:p>
          <a:p>
            <a:pPr algn="ctr">
              <a:buNone/>
            </a:pPr>
            <a:r>
              <a:rPr lang="en-GB" dirty="0" smtClean="0"/>
              <a:t>THANKS FOR LISTENING!</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Quick Introduction To Traditional Business School Teaching (1/5)</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Business Schools (even the top ones like Harvard) teach a </a:t>
            </a:r>
            <a:r>
              <a:rPr lang="en-GB" i="1" dirty="0" smtClean="0"/>
              <a:t>very</a:t>
            </a:r>
            <a:r>
              <a:rPr lang="en-GB" dirty="0" smtClean="0"/>
              <a:t> theory heavy course</a:t>
            </a:r>
          </a:p>
          <a:p>
            <a:pPr lvl="1"/>
            <a:r>
              <a:rPr lang="en-GB" dirty="0" smtClean="0"/>
              <a:t>Lots and lots and LOTS of case studies like Law</a:t>
            </a:r>
          </a:p>
          <a:p>
            <a:pPr lvl="1"/>
            <a:r>
              <a:rPr lang="en-GB" dirty="0" smtClean="0"/>
              <a:t>As with most social sciences, theory is dichotomised between qualitative and quantitative with a traditional split of 70/30</a:t>
            </a:r>
          </a:p>
          <a:p>
            <a:pPr lvl="1"/>
            <a:r>
              <a:rPr lang="en-GB" dirty="0" smtClean="0"/>
              <a:t>Qualitative theory is split </a:t>
            </a:r>
            <a:r>
              <a:rPr lang="en-GB" b="1" dirty="0" smtClean="0"/>
              <a:t>cleanly</a:t>
            </a:r>
            <a:r>
              <a:rPr lang="en-GB" dirty="0" smtClean="0"/>
              <a:t> between “classical” and “</a:t>
            </a:r>
            <a:r>
              <a:rPr lang="en-GB" dirty="0" err="1" smtClean="0"/>
              <a:t>poststructural</a:t>
            </a:r>
            <a:r>
              <a:rPr lang="en-GB" dirty="0" smtClean="0"/>
              <a:t>”</a:t>
            </a:r>
          </a:p>
          <a:p>
            <a:pPr lvl="1"/>
            <a:r>
              <a:rPr lang="en-GB" dirty="0" smtClean="0"/>
              <a:t>Quantitative theory typically consists of basic standalone courses in Accounting, Economics, Finance and Statistics (the students typically hate these!)</a:t>
            </a:r>
          </a:p>
          <a:p>
            <a:pPr lvl="1"/>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Quick Introduction To Traditional Business School Teaching (2/5)</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Practice is fairly light in most courses</a:t>
            </a:r>
          </a:p>
          <a:p>
            <a:pPr lvl="1"/>
            <a:r>
              <a:rPr lang="en-GB" dirty="0" smtClean="0"/>
              <a:t>Some of the better courses will engage in a lot of small task orientated group projects, typically involving the generation and delivery of a </a:t>
            </a:r>
            <a:r>
              <a:rPr lang="en-GB" b="1" dirty="0" smtClean="0"/>
              <a:t>presentation</a:t>
            </a:r>
            <a:r>
              <a:rPr lang="en-GB" dirty="0" smtClean="0"/>
              <a:t>. Many don’t even bother with this!</a:t>
            </a:r>
          </a:p>
          <a:p>
            <a:pPr lvl="1"/>
            <a:r>
              <a:rPr lang="en-GB" dirty="0" smtClean="0"/>
              <a:t>Some elite courses may even scale this up to quite a large final group project typically </a:t>
            </a:r>
            <a:r>
              <a:rPr lang="en-GB" b="1" i="1" dirty="0" smtClean="0"/>
              <a:t>proposing</a:t>
            </a:r>
            <a:r>
              <a:rPr lang="en-GB" dirty="0" smtClean="0"/>
              <a:t> a business venture for a business incubator (e.g. A business plan, a VC pitch etc)</a:t>
            </a:r>
          </a:p>
          <a:p>
            <a:pPr lvl="2"/>
            <a:r>
              <a:rPr lang="en-GB" dirty="0" smtClean="0"/>
              <a:t>Stanford in particular is famous for this (think Google et al)</a:t>
            </a:r>
          </a:p>
          <a:p>
            <a:r>
              <a:rPr lang="en-GB" dirty="0" smtClean="0"/>
              <a:t>Note the </a:t>
            </a:r>
            <a:r>
              <a:rPr lang="en-GB" i="1" dirty="0" smtClean="0"/>
              <a:t>total</a:t>
            </a:r>
            <a:r>
              <a:rPr lang="en-GB" dirty="0" smtClean="0"/>
              <a:t> lack of real world every day typical business practice!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Quick Introduction To Traditional Business School Teaching (3/5)</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So bad in fact are typical fresh Business School graduates that:</a:t>
            </a:r>
          </a:p>
          <a:p>
            <a:pPr lvl="1"/>
            <a:r>
              <a:rPr lang="en-GB" dirty="0" smtClean="0"/>
              <a:t>They cannot calculate past profitability from real world sales </a:t>
            </a:r>
            <a:r>
              <a:rPr lang="en-GB" strike="sngStrike" dirty="0" smtClean="0"/>
              <a:t>figures</a:t>
            </a:r>
            <a:r>
              <a:rPr lang="en-GB" dirty="0" smtClean="0"/>
              <a:t> </a:t>
            </a:r>
            <a:r>
              <a:rPr lang="en-GB" i="1" dirty="0" smtClean="0"/>
              <a:t>estimates</a:t>
            </a:r>
          </a:p>
          <a:p>
            <a:pPr lvl="1"/>
            <a:r>
              <a:rPr lang="en-GB" dirty="0" smtClean="0"/>
              <a:t>They cannot estimate future profitability – </a:t>
            </a:r>
            <a:r>
              <a:rPr lang="en-GB" b="1" dirty="0" smtClean="0"/>
              <a:t>at all</a:t>
            </a:r>
          </a:p>
          <a:p>
            <a:pPr lvl="1"/>
            <a:r>
              <a:rPr lang="en-GB" dirty="0" smtClean="0"/>
              <a:t>They have no concept of taxation or regulation influencing business strategy as it isn’t taught – </a:t>
            </a:r>
            <a:r>
              <a:rPr lang="en-GB" b="1" dirty="0" smtClean="0"/>
              <a:t>at all </a:t>
            </a:r>
            <a:r>
              <a:rPr lang="en-GB" dirty="0" smtClean="0"/>
              <a:t>– at Business Schools</a:t>
            </a:r>
          </a:p>
          <a:p>
            <a:pPr lvl="1"/>
            <a:r>
              <a:rPr lang="en-GB" dirty="0" smtClean="0"/>
              <a:t>Worst of all, they don’t even know where to start without being substantially spoon fed</a:t>
            </a:r>
          </a:p>
          <a:p>
            <a:r>
              <a:rPr lang="en-GB" dirty="0" smtClean="0"/>
              <a:t>Put simply, most fresh graduates are not even remotely “fit for purpose”. Despite the tens of thousands of euro sunk into their tuition, </a:t>
            </a:r>
            <a:r>
              <a:rPr lang="en-GB" b="1" dirty="0" smtClean="0"/>
              <a:t>they are highly skills deficient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Quick Introduction To Traditional Business School Teaching (4/5)</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What do employers say about fresh Business School graduates?</a:t>
            </a:r>
          </a:p>
          <a:p>
            <a:pPr lvl="1"/>
            <a:r>
              <a:rPr lang="en-GB" dirty="0" smtClean="0"/>
              <a:t>About 20% of fresh graduates are seen as “</a:t>
            </a:r>
            <a:r>
              <a:rPr lang="en-GB" dirty="0" err="1" smtClean="0"/>
              <a:t>unhireable</a:t>
            </a:r>
            <a:r>
              <a:rPr lang="en-GB" dirty="0" smtClean="0"/>
              <a:t>” because they are so bad</a:t>
            </a:r>
          </a:p>
          <a:p>
            <a:pPr lvl="1"/>
            <a:r>
              <a:rPr lang="en-GB" dirty="0" smtClean="0"/>
              <a:t>About 75% of what remains are seen as needing very substantial further (re)training (i.e. Expensive)</a:t>
            </a:r>
          </a:p>
          <a:p>
            <a:pPr lvl="1"/>
            <a:r>
              <a:rPr lang="en-GB" dirty="0" smtClean="0"/>
              <a:t>Even about 10% regularly submit job applications that are </a:t>
            </a:r>
            <a:r>
              <a:rPr lang="en-GB" b="1" dirty="0" smtClean="0"/>
              <a:t>incoherent</a:t>
            </a:r>
            <a:r>
              <a:rPr lang="en-GB" dirty="0" smtClean="0"/>
              <a:t>. The question becomes, how did they possibly pass their degree?</a:t>
            </a:r>
          </a:p>
          <a:p>
            <a:r>
              <a:rPr lang="en-GB" dirty="0" smtClean="0"/>
              <a:t>What employers say is lacking in fresh graduates:</a:t>
            </a:r>
          </a:p>
          <a:p>
            <a:pPr marL="971550" lvl="1" indent="-514350"/>
            <a:r>
              <a:rPr lang="en-GB" dirty="0" smtClean="0"/>
              <a:t>Students are generally good at basic knowledge skills (reading, writing, maths), generally terrible at “</a:t>
            </a:r>
            <a:r>
              <a:rPr lang="en-GB" b="1" dirty="0" smtClean="0"/>
              <a:t>applied skills</a:t>
            </a:r>
            <a:r>
              <a:rPr lang="en-GB" dirty="0" smtClean="0"/>
              <a:t>”</a:t>
            </a:r>
          </a:p>
          <a:p>
            <a:pPr lvl="1"/>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Quick Introduction To Traditional Business School Teaching (5/5)</a:t>
            </a:r>
            <a:endParaRPr lang="en-GB" dirty="0"/>
          </a:p>
        </p:txBody>
      </p:sp>
      <p:sp>
        <p:nvSpPr>
          <p:cNvPr id="3" name="Content Placeholder 2"/>
          <p:cNvSpPr>
            <a:spLocks noGrp="1"/>
          </p:cNvSpPr>
          <p:nvPr>
            <p:ph idx="1"/>
          </p:nvPr>
        </p:nvSpPr>
        <p:spPr/>
        <p:txBody>
          <a:bodyPr>
            <a:normAutofit fontScale="85000" lnSpcReduction="20000"/>
          </a:bodyPr>
          <a:lstStyle/>
          <a:p>
            <a:pPr marL="678942" indent="-514350"/>
            <a:r>
              <a:rPr lang="en-GB" dirty="0" smtClean="0"/>
              <a:t>What are “applied skills”?</a:t>
            </a:r>
          </a:p>
          <a:p>
            <a:pPr marL="971550" lvl="1" indent="-514350"/>
            <a:r>
              <a:rPr lang="en-GB" dirty="0" smtClean="0"/>
              <a:t>Critical Thinking</a:t>
            </a:r>
          </a:p>
          <a:p>
            <a:pPr marL="1255014" lvl="2" indent="-514350"/>
            <a:r>
              <a:rPr lang="en-GB" dirty="0" smtClean="0"/>
              <a:t>(which is generally deficient in all graduates)</a:t>
            </a:r>
          </a:p>
          <a:p>
            <a:pPr marL="971550" lvl="1" indent="-514350"/>
            <a:r>
              <a:rPr lang="en-GB" dirty="0" smtClean="0"/>
              <a:t>Problem Solving</a:t>
            </a:r>
          </a:p>
          <a:p>
            <a:pPr marL="1255014" lvl="2" indent="-514350"/>
            <a:r>
              <a:rPr lang="en-GB" dirty="0" smtClean="0"/>
              <a:t>(i.e. Creating own solutions through research instead of being spoon fed)</a:t>
            </a:r>
          </a:p>
          <a:p>
            <a:pPr marL="971550" lvl="1" indent="-514350"/>
            <a:r>
              <a:rPr lang="en-GB" dirty="0" err="1" smtClean="0"/>
              <a:t>Teamworking</a:t>
            </a:r>
            <a:endParaRPr lang="en-GB" dirty="0" smtClean="0"/>
          </a:p>
          <a:p>
            <a:pPr marL="971550" lvl="1" indent="-514350"/>
            <a:r>
              <a:rPr lang="en-GB" dirty="0" smtClean="0"/>
              <a:t>Work ethic and effective work habits</a:t>
            </a:r>
          </a:p>
          <a:p>
            <a:pPr marL="1255014" lvl="2" indent="-514350"/>
            <a:r>
              <a:rPr lang="en-GB" dirty="0" smtClean="0"/>
              <a:t>(typically student half arse something because they get bored and don’t finish it)</a:t>
            </a:r>
          </a:p>
          <a:p>
            <a:pPr marL="971550" lvl="1" indent="-514350"/>
            <a:r>
              <a:rPr lang="en-GB" dirty="0" smtClean="0"/>
              <a:t>Workload management</a:t>
            </a:r>
          </a:p>
          <a:p>
            <a:pPr marL="1255014" lvl="2" indent="-514350"/>
            <a:r>
              <a:rPr lang="en-GB" dirty="0" smtClean="0"/>
              <a:t>(typically students leave everything to the last minute – fine for cramming exams, bad in real life)</a:t>
            </a:r>
          </a:p>
          <a:p>
            <a:pPr marL="971550" lvl="1" indent="-514350"/>
            <a:r>
              <a:rPr lang="en-GB" dirty="0" smtClean="0"/>
              <a:t>And the old classic ... </a:t>
            </a:r>
            <a:r>
              <a:rPr lang="en-GB" b="1" dirty="0" smtClean="0"/>
              <a:t>common sense!</a:t>
            </a:r>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Springer and </a:t>
            </a:r>
            <a:r>
              <a:rPr lang="en-GB" dirty="0" err="1" smtClean="0"/>
              <a:t>Borthick’s</a:t>
            </a:r>
            <a:r>
              <a:rPr lang="en-GB" dirty="0" smtClean="0"/>
              <a:t> SNO Experimental Curriculum (1/3)</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All this is very well known since the 1960s – however, change is glacially slow</a:t>
            </a:r>
          </a:p>
          <a:p>
            <a:r>
              <a:rPr lang="en-GB" dirty="0" smtClean="0"/>
              <a:t>Thus in the early 2000s enters a young enthusiastic Instructor, Carol Springer at Georgia State University</a:t>
            </a:r>
          </a:p>
          <a:p>
            <a:r>
              <a:rPr lang="en-GB" dirty="0" smtClean="0"/>
              <a:t>She comes up with a “Business Simulation” idea where students must wrestle with real life Business problems</a:t>
            </a:r>
          </a:p>
          <a:p>
            <a:pPr lvl="1"/>
            <a:r>
              <a:rPr lang="en-GB" dirty="0" smtClean="0"/>
              <a:t>Especially the fact that in Business there are no right answers, and reliable information is VERY rare – most of doing Business is guesswork!</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Springer and </a:t>
            </a:r>
            <a:r>
              <a:rPr lang="en-GB" dirty="0" err="1" smtClean="0"/>
              <a:t>Borthick’s</a:t>
            </a:r>
            <a:r>
              <a:rPr lang="en-GB" dirty="0" smtClean="0"/>
              <a:t> SNO Experimental Curriculum (2/3)</a:t>
            </a:r>
            <a:endParaRPr lang="en-GB" dirty="0"/>
          </a:p>
        </p:txBody>
      </p:sp>
      <p:sp>
        <p:nvSpPr>
          <p:cNvPr id="3" name="Content Placeholder 2"/>
          <p:cNvSpPr>
            <a:spLocks noGrp="1"/>
          </p:cNvSpPr>
          <p:nvPr>
            <p:ph idx="1"/>
          </p:nvPr>
        </p:nvSpPr>
        <p:spPr/>
        <p:txBody>
          <a:bodyPr>
            <a:normAutofit lnSpcReduction="10000"/>
          </a:bodyPr>
          <a:lstStyle/>
          <a:p>
            <a:r>
              <a:rPr lang="en-GB" dirty="0" smtClean="0"/>
              <a:t>Quoting Springer, C. W., and A. F. </a:t>
            </a:r>
            <a:r>
              <a:rPr lang="en-GB" dirty="0" err="1" smtClean="0"/>
              <a:t>Borthick</a:t>
            </a:r>
            <a:r>
              <a:rPr lang="en-GB" dirty="0" smtClean="0"/>
              <a:t>. 2004. ‘Business simulation to stage critical thinking in introductory accounting: Rationale, design and implementation’. </a:t>
            </a:r>
            <a:r>
              <a:rPr lang="en-GB" i="1" dirty="0" smtClean="0"/>
              <a:t>Issues in Accounting Education</a:t>
            </a:r>
            <a:r>
              <a:rPr lang="en-GB" dirty="0" smtClean="0"/>
              <a:t> 19(3): 277-303:</a:t>
            </a:r>
          </a:p>
          <a:p>
            <a:pPr lvl="1"/>
            <a:r>
              <a:rPr lang="en-GB" dirty="0" smtClean="0"/>
              <a:t>“The needed capability ... [is] to solve problems that cannot be described with a high degree of completeness, cannot be resolved with a high degree of certainty, or elicit disagreement from experts about the best solution”</a:t>
            </a:r>
          </a:p>
          <a:p>
            <a:pPr lvl="1"/>
            <a:endParaRPr lang="en-GB"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ppt/theme/themeOverride2.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ppt/theme/themeOverride3.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ppt/theme/themeOverride4.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Technic</Template>
  <TotalTime>917</TotalTime>
  <Words>2195</Words>
  <Application>Microsoft Office PowerPoint</Application>
  <PresentationFormat>On-screen Show (4:3)</PresentationFormat>
  <Paragraphs>128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Technic</vt:lpstr>
      <vt:lpstr>WPER Presentation</vt:lpstr>
      <vt:lpstr>Breakdown of this presentation</vt:lpstr>
      <vt:lpstr>Quick Introduction To Traditional Business School Teaching (1/5)</vt:lpstr>
      <vt:lpstr>Quick Introduction To Traditional Business School Teaching (2/5)</vt:lpstr>
      <vt:lpstr>Quick Introduction To Traditional Business School Teaching (3/5)</vt:lpstr>
      <vt:lpstr>Quick Introduction To Traditional Business School Teaching (4/5)</vt:lpstr>
      <vt:lpstr>Quick Introduction To Traditional Business School Teaching (5/5)</vt:lpstr>
      <vt:lpstr>Springer and Borthick’s SNO Experimental Curriculum (1/3)</vt:lpstr>
      <vt:lpstr>Springer and Borthick’s SNO Experimental Curriculum (2/3)</vt:lpstr>
      <vt:lpstr>Springer and Borthick’s SNO Experimental Curriculum (3/3)</vt:lpstr>
      <vt:lpstr>My French undergraduates (1/2)</vt:lpstr>
      <vt:lpstr>My French undergraduates (2/2)</vt:lpstr>
      <vt:lpstr>How the SNO Curriculum Was Applied To My Class (1/2)</vt:lpstr>
      <vt:lpstr>How the SNO Curriculum Was Applied To My Class (2/2)</vt:lpstr>
      <vt:lpstr>Results for SNO1 to SNO4</vt:lpstr>
      <vt:lpstr>Results – Group 1</vt:lpstr>
      <vt:lpstr>Results for SNO1 to SNO4</vt:lpstr>
      <vt:lpstr>Results – Group 2</vt:lpstr>
      <vt:lpstr>Results for SNO1 to SNO4</vt:lpstr>
      <vt:lpstr>Results – Group 3</vt:lpstr>
      <vt:lpstr>Results for SNO1 to SNO4</vt:lpstr>
      <vt:lpstr>Results – Group 4</vt:lpstr>
      <vt:lpstr>Results for SNO1 to SNO4</vt:lpstr>
      <vt:lpstr>Overall Results</vt:lpstr>
      <vt:lpstr>Future research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WPER Presentation</dc:title>
  <dc:creator>ned</dc:creator>
  <cp:lastModifiedBy>Niall Douglas</cp:lastModifiedBy>
  <cp:revision>27</cp:revision>
  <dcterms:created xsi:type="dcterms:W3CDTF">2006-08-16T00:00:00Z</dcterms:created>
  <dcterms:modified xsi:type="dcterms:W3CDTF">2011-05-19T14:20:37Z</dcterms:modified>
</cp:coreProperties>
</file>