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charts/chart3.xml" ContentType="application/vnd.openxmlformats-officedocument.drawingml.char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handoutMasterIdLst>
    <p:handoutMasterId r:id="rId35"/>
  </p:handoutMasterIdLst>
  <p:sldIdLst>
    <p:sldId id="256" r:id="rId2"/>
    <p:sldId id="324" r:id="rId3"/>
    <p:sldId id="370" r:id="rId4"/>
    <p:sldId id="371" r:id="rId5"/>
    <p:sldId id="372" r:id="rId6"/>
    <p:sldId id="342" r:id="rId7"/>
    <p:sldId id="343" r:id="rId8"/>
    <p:sldId id="344" r:id="rId9"/>
    <p:sldId id="346" r:id="rId10"/>
    <p:sldId id="347" r:id="rId11"/>
    <p:sldId id="345" r:id="rId12"/>
    <p:sldId id="348" r:id="rId13"/>
    <p:sldId id="349" r:id="rId14"/>
    <p:sldId id="350" r:id="rId15"/>
    <p:sldId id="351" r:id="rId16"/>
    <p:sldId id="352" r:id="rId17"/>
    <p:sldId id="353" r:id="rId18"/>
    <p:sldId id="354" r:id="rId19"/>
    <p:sldId id="355" r:id="rId20"/>
    <p:sldId id="356" r:id="rId21"/>
    <p:sldId id="357" r:id="rId22"/>
    <p:sldId id="360" r:id="rId23"/>
    <p:sldId id="358" r:id="rId24"/>
    <p:sldId id="359" r:id="rId25"/>
    <p:sldId id="361" r:id="rId26"/>
    <p:sldId id="362" r:id="rId27"/>
    <p:sldId id="363" r:id="rId28"/>
    <p:sldId id="364" r:id="rId29"/>
    <p:sldId id="365" r:id="rId30"/>
    <p:sldId id="366" r:id="rId31"/>
    <p:sldId id="367" r:id="rId32"/>
    <p:sldId id="368" r:id="rId33"/>
    <p:sldId id="369" r:id="rId34"/>
  </p:sldIdLst>
  <p:sldSz cx="9144000" cy="6858000" type="screen4x3"/>
  <p:notesSz cx="9874250" cy="67976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showPr>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66" autoAdjust="0"/>
    <p:restoredTop sz="94754" autoAdjust="0"/>
  </p:normalViewPr>
  <p:slideViewPr>
    <p:cSldViewPr>
      <p:cViewPr varScale="1">
        <p:scale>
          <a:sx n="52" d="100"/>
          <a:sy n="52" d="100"/>
        </p:scale>
        <p:origin x="-102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1" Type="http://schemas.openxmlformats.org/officeDocument/2006/relationships/oleObject" Target="file:///C:\Documents%20and%20Settings\ned\My%20Documents\CEC\Class%20List.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Documents%20and%20Settings\ned\My%20Documents\CEC\Class%20List.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Documents%20and%20Settings\ned\My%20Documents\CEC\Class%20List.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lang val="en-GB"/>
  <c:chart>
    <c:plotArea>
      <c:layout/>
      <c:lineChart>
        <c:grouping val="standard"/>
        <c:ser>
          <c:idx val="0"/>
          <c:order val="0"/>
          <c:tx>
            <c:strRef>
              <c:f>Sheet1!$C$3</c:f>
              <c:strCache>
                <c:ptCount val="1"/>
                <c:pt idx="0">
                  <c:v>Attendance</c:v>
                </c:pt>
              </c:strCache>
            </c:strRef>
          </c:tx>
          <c:marker>
            <c:symbol val="none"/>
          </c:marker>
          <c:cat>
            <c:strRef>
              <c:f>Sheet1!$A$4:$A$7</c:f>
              <c:strCache>
                <c:ptCount val="4"/>
                <c:pt idx="0">
                  <c:v>Week 4</c:v>
                </c:pt>
                <c:pt idx="1">
                  <c:v>Week 6</c:v>
                </c:pt>
                <c:pt idx="2">
                  <c:v>Week 7</c:v>
                </c:pt>
                <c:pt idx="3">
                  <c:v>Week 11</c:v>
                </c:pt>
              </c:strCache>
            </c:strRef>
          </c:cat>
          <c:val>
            <c:numRef>
              <c:f>Sheet1!$C$4:$C$7</c:f>
              <c:numCache>
                <c:formatCode>0.00%</c:formatCode>
                <c:ptCount val="4"/>
                <c:pt idx="0">
                  <c:v>0.88235294117647056</c:v>
                </c:pt>
                <c:pt idx="1">
                  <c:v>0.80882352941176472</c:v>
                </c:pt>
                <c:pt idx="2">
                  <c:v>0.73529411764705888</c:v>
                </c:pt>
                <c:pt idx="3">
                  <c:v>0.69117647058823528</c:v>
                </c:pt>
              </c:numCache>
            </c:numRef>
          </c:val>
        </c:ser>
        <c:ser>
          <c:idx val="1"/>
          <c:order val="1"/>
          <c:tx>
            <c:strRef>
              <c:f>Sheet1!$D$3</c:f>
              <c:strCache>
                <c:ptCount val="1"/>
                <c:pt idx="0">
                  <c:v>Vocab</c:v>
                </c:pt>
              </c:strCache>
            </c:strRef>
          </c:tx>
          <c:marker>
            <c:symbol val="none"/>
          </c:marker>
          <c:cat>
            <c:strRef>
              <c:f>Sheet1!$A$4:$A$7</c:f>
              <c:strCache>
                <c:ptCount val="4"/>
                <c:pt idx="0">
                  <c:v>Week 4</c:v>
                </c:pt>
                <c:pt idx="1">
                  <c:v>Week 6</c:v>
                </c:pt>
                <c:pt idx="2">
                  <c:v>Week 7</c:v>
                </c:pt>
                <c:pt idx="3">
                  <c:v>Week 11</c:v>
                </c:pt>
              </c:strCache>
            </c:strRef>
          </c:cat>
          <c:val>
            <c:numRef>
              <c:f>Sheet1!$D$4:$D$7</c:f>
              <c:numCache>
                <c:formatCode>0.00%</c:formatCode>
                <c:ptCount val="4"/>
                <c:pt idx="0">
                  <c:v>0.61326530612244901</c:v>
                </c:pt>
                <c:pt idx="1">
                  <c:v>0.61206896551724133</c:v>
                </c:pt>
                <c:pt idx="2">
                  <c:v>0.67685426829268291</c:v>
                </c:pt>
                <c:pt idx="3">
                  <c:v>0.43367346938775508</c:v>
                </c:pt>
              </c:numCache>
            </c:numRef>
          </c:val>
        </c:ser>
        <c:ser>
          <c:idx val="2"/>
          <c:order val="2"/>
          <c:tx>
            <c:strRef>
              <c:f>Sheet1!$E$3</c:f>
              <c:strCache>
                <c:ptCount val="1"/>
                <c:pt idx="0">
                  <c:v>Written</c:v>
                </c:pt>
              </c:strCache>
            </c:strRef>
          </c:tx>
          <c:marker>
            <c:symbol val="none"/>
          </c:marker>
          <c:cat>
            <c:strRef>
              <c:f>Sheet1!$A$4:$A$7</c:f>
              <c:strCache>
                <c:ptCount val="4"/>
                <c:pt idx="0">
                  <c:v>Week 4</c:v>
                </c:pt>
                <c:pt idx="1">
                  <c:v>Week 6</c:v>
                </c:pt>
                <c:pt idx="2">
                  <c:v>Week 7</c:v>
                </c:pt>
                <c:pt idx="3">
                  <c:v>Week 11</c:v>
                </c:pt>
              </c:strCache>
            </c:strRef>
          </c:cat>
          <c:val>
            <c:numRef>
              <c:f>Sheet1!$E$4:$E$7</c:f>
              <c:numCache>
                <c:formatCode>0.00%</c:formatCode>
                <c:ptCount val="4"/>
                <c:pt idx="0">
                  <c:v>0.63928571428571423</c:v>
                </c:pt>
                <c:pt idx="1">
                  <c:v>0.52</c:v>
                </c:pt>
                <c:pt idx="2">
                  <c:v>0.265625</c:v>
                </c:pt>
                <c:pt idx="3">
                  <c:v>0.42142857142857143</c:v>
                </c:pt>
              </c:numCache>
            </c:numRef>
          </c:val>
        </c:ser>
        <c:ser>
          <c:idx val="3"/>
          <c:order val="3"/>
          <c:tx>
            <c:strRef>
              <c:f>Sheet1!$F$3</c:f>
              <c:strCache>
                <c:ptCount val="1"/>
                <c:pt idx="0">
                  <c:v>Project</c:v>
                </c:pt>
              </c:strCache>
            </c:strRef>
          </c:tx>
          <c:marker>
            <c:symbol val="none"/>
          </c:marker>
          <c:cat>
            <c:strRef>
              <c:f>Sheet1!$A$4:$A$7</c:f>
              <c:strCache>
                <c:ptCount val="4"/>
                <c:pt idx="0">
                  <c:v>Week 4</c:v>
                </c:pt>
                <c:pt idx="1">
                  <c:v>Week 6</c:v>
                </c:pt>
                <c:pt idx="2">
                  <c:v>Week 7</c:v>
                </c:pt>
                <c:pt idx="3">
                  <c:v>Week 11</c:v>
                </c:pt>
              </c:strCache>
            </c:strRef>
          </c:cat>
          <c:val>
            <c:numRef>
              <c:f>Sheet1!$F$4:$F$7</c:f>
              <c:numCache>
                <c:formatCode>0.00%</c:formatCode>
                <c:ptCount val="4"/>
                <c:pt idx="0">
                  <c:v>0.52941176470588247</c:v>
                </c:pt>
                <c:pt idx="1">
                  <c:v>0.36764705882352938</c:v>
                </c:pt>
                <c:pt idx="2">
                  <c:v>0.70470588235294129</c:v>
                </c:pt>
                <c:pt idx="3">
                  <c:v>0.71941176470588253</c:v>
                </c:pt>
              </c:numCache>
            </c:numRef>
          </c:val>
        </c:ser>
        <c:marker val="1"/>
        <c:axId val="62694144"/>
        <c:axId val="63468672"/>
      </c:lineChart>
      <c:catAx>
        <c:axId val="62694144"/>
        <c:scaling>
          <c:orientation val="minMax"/>
        </c:scaling>
        <c:axPos val="b"/>
        <c:tickLblPos val="nextTo"/>
        <c:crossAx val="63468672"/>
        <c:crosses val="autoZero"/>
        <c:auto val="1"/>
        <c:lblAlgn val="ctr"/>
        <c:lblOffset val="100"/>
      </c:catAx>
      <c:valAx>
        <c:axId val="63468672"/>
        <c:scaling>
          <c:orientation val="minMax"/>
        </c:scaling>
        <c:axPos val="l"/>
        <c:majorGridlines/>
        <c:numFmt formatCode="0.00%" sourceLinked="1"/>
        <c:tickLblPos val="nextTo"/>
        <c:crossAx val="62694144"/>
        <c:crosses val="autoZero"/>
        <c:crossBetween val="between"/>
      </c:valAx>
    </c:plotArea>
    <c:legend>
      <c:legendPos val="b"/>
      <c:layout/>
    </c:legend>
    <c:plotVisOnly val="1"/>
  </c:chart>
  <c:txPr>
    <a:bodyPr/>
    <a:lstStyle/>
    <a:p>
      <a:pPr>
        <a:defRPr sz="1800"/>
      </a:pPr>
      <a:endParaRPr lang="en-US"/>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en-GB"/>
  <c:chart>
    <c:plotArea>
      <c:layout/>
      <c:lineChart>
        <c:grouping val="standard"/>
        <c:ser>
          <c:idx val="0"/>
          <c:order val="0"/>
          <c:tx>
            <c:strRef>
              <c:f>Sheet1!$C$3</c:f>
              <c:strCache>
                <c:ptCount val="1"/>
                <c:pt idx="0">
                  <c:v>Attendance</c:v>
                </c:pt>
              </c:strCache>
            </c:strRef>
          </c:tx>
          <c:marker>
            <c:symbol val="none"/>
          </c:marker>
          <c:cat>
            <c:strRef>
              <c:f>Sheet1!$A$4:$A$7</c:f>
              <c:strCache>
                <c:ptCount val="4"/>
                <c:pt idx="0">
                  <c:v>Week 4</c:v>
                </c:pt>
                <c:pt idx="1">
                  <c:v>Week 6</c:v>
                </c:pt>
                <c:pt idx="2">
                  <c:v>Week 7</c:v>
                </c:pt>
                <c:pt idx="3">
                  <c:v>Week 11</c:v>
                </c:pt>
              </c:strCache>
            </c:strRef>
          </c:cat>
          <c:val>
            <c:numRef>
              <c:f>Sheet1!$H$4:$H$7</c:f>
              <c:numCache>
                <c:formatCode>0.00%</c:formatCode>
                <c:ptCount val="4"/>
                <c:pt idx="0">
                  <c:v>1</c:v>
                </c:pt>
                <c:pt idx="1">
                  <c:v>1</c:v>
                </c:pt>
                <c:pt idx="2">
                  <c:v>1</c:v>
                </c:pt>
                <c:pt idx="3">
                  <c:v>1</c:v>
                </c:pt>
              </c:numCache>
            </c:numRef>
          </c:val>
        </c:ser>
        <c:ser>
          <c:idx val="1"/>
          <c:order val="1"/>
          <c:tx>
            <c:strRef>
              <c:f>Sheet1!$D$3</c:f>
              <c:strCache>
                <c:ptCount val="1"/>
                <c:pt idx="0">
                  <c:v>Vocab</c:v>
                </c:pt>
              </c:strCache>
            </c:strRef>
          </c:tx>
          <c:marker>
            <c:symbol val="none"/>
          </c:marker>
          <c:cat>
            <c:strRef>
              <c:f>Sheet1!$A$4:$A$7</c:f>
              <c:strCache>
                <c:ptCount val="4"/>
                <c:pt idx="0">
                  <c:v>Week 4</c:v>
                </c:pt>
                <c:pt idx="1">
                  <c:v>Week 6</c:v>
                </c:pt>
                <c:pt idx="2">
                  <c:v>Week 7</c:v>
                </c:pt>
                <c:pt idx="3">
                  <c:v>Week 11</c:v>
                </c:pt>
              </c:strCache>
            </c:strRef>
          </c:cat>
          <c:val>
            <c:numRef>
              <c:f>Sheet1!$I$4:$I$7</c:f>
              <c:numCache>
                <c:formatCode>0.00%</c:formatCode>
                <c:ptCount val="4"/>
                <c:pt idx="0">
                  <c:v>0.82857142857142863</c:v>
                </c:pt>
                <c:pt idx="1">
                  <c:v>0.82857142857142863</c:v>
                </c:pt>
                <c:pt idx="2">
                  <c:v>0.87804878048780488</c:v>
                </c:pt>
                <c:pt idx="3">
                  <c:v>0.75</c:v>
                </c:pt>
              </c:numCache>
            </c:numRef>
          </c:val>
        </c:ser>
        <c:ser>
          <c:idx val="2"/>
          <c:order val="2"/>
          <c:tx>
            <c:strRef>
              <c:f>Sheet1!$E$3</c:f>
              <c:strCache>
                <c:ptCount val="1"/>
                <c:pt idx="0">
                  <c:v>Written</c:v>
                </c:pt>
              </c:strCache>
            </c:strRef>
          </c:tx>
          <c:marker>
            <c:symbol val="none"/>
          </c:marker>
          <c:cat>
            <c:strRef>
              <c:f>Sheet1!$A$4:$A$7</c:f>
              <c:strCache>
                <c:ptCount val="4"/>
                <c:pt idx="0">
                  <c:v>Week 4</c:v>
                </c:pt>
                <c:pt idx="1">
                  <c:v>Week 6</c:v>
                </c:pt>
                <c:pt idx="2">
                  <c:v>Week 7</c:v>
                </c:pt>
                <c:pt idx="3">
                  <c:v>Week 11</c:v>
                </c:pt>
              </c:strCache>
            </c:strRef>
          </c:cat>
          <c:val>
            <c:numRef>
              <c:f>Sheet1!$J$4:$J$7</c:f>
              <c:numCache>
                <c:formatCode>0.00%</c:formatCode>
                <c:ptCount val="4"/>
                <c:pt idx="0">
                  <c:v>0.9</c:v>
                </c:pt>
                <c:pt idx="1">
                  <c:v>0.9</c:v>
                </c:pt>
                <c:pt idx="2">
                  <c:v>0.65</c:v>
                </c:pt>
                <c:pt idx="3">
                  <c:v>0.6</c:v>
                </c:pt>
              </c:numCache>
            </c:numRef>
          </c:val>
        </c:ser>
        <c:ser>
          <c:idx val="3"/>
          <c:order val="3"/>
          <c:tx>
            <c:strRef>
              <c:f>Sheet1!$F$3</c:f>
              <c:strCache>
                <c:ptCount val="1"/>
                <c:pt idx="0">
                  <c:v>Project</c:v>
                </c:pt>
              </c:strCache>
            </c:strRef>
          </c:tx>
          <c:marker>
            <c:symbol val="none"/>
          </c:marker>
          <c:cat>
            <c:strRef>
              <c:f>Sheet1!$A$4:$A$7</c:f>
              <c:strCache>
                <c:ptCount val="4"/>
                <c:pt idx="0">
                  <c:v>Week 4</c:v>
                </c:pt>
                <c:pt idx="1">
                  <c:v>Week 6</c:v>
                </c:pt>
                <c:pt idx="2">
                  <c:v>Week 7</c:v>
                </c:pt>
                <c:pt idx="3">
                  <c:v>Week 11</c:v>
                </c:pt>
              </c:strCache>
            </c:strRef>
          </c:cat>
          <c:val>
            <c:numRef>
              <c:f>Sheet1!$K$4:$K$7</c:f>
              <c:numCache>
                <c:formatCode>0.00%</c:formatCode>
                <c:ptCount val="4"/>
                <c:pt idx="0">
                  <c:v>0.65</c:v>
                </c:pt>
                <c:pt idx="1">
                  <c:v>0.65</c:v>
                </c:pt>
                <c:pt idx="2">
                  <c:v>0.84</c:v>
                </c:pt>
                <c:pt idx="3">
                  <c:v>0.85</c:v>
                </c:pt>
              </c:numCache>
            </c:numRef>
          </c:val>
        </c:ser>
        <c:marker val="1"/>
        <c:axId val="85646720"/>
        <c:axId val="85652608"/>
      </c:lineChart>
      <c:catAx>
        <c:axId val="85646720"/>
        <c:scaling>
          <c:orientation val="minMax"/>
        </c:scaling>
        <c:axPos val="b"/>
        <c:tickLblPos val="nextTo"/>
        <c:crossAx val="85652608"/>
        <c:crosses val="autoZero"/>
        <c:auto val="1"/>
        <c:lblAlgn val="ctr"/>
        <c:lblOffset val="100"/>
      </c:catAx>
      <c:valAx>
        <c:axId val="85652608"/>
        <c:scaling>
          <c:orientation val="minMax"/>
          <c:max val="1"/>
        </c:scaling>
        <c:axPos val="l"/>
        <c:majorGridlines/>
        <c:numFmt formatCode="0.00%" sourceLinked="1"/>
        <c:tickLblPos val="nextTo"/>
        <c:crossAx val="85646720"/>
        <c:crosses val="autoZero"/>
        <c:crossBetween val="between"/>
      </c:valAx>
    </c:plotArea>
    <c:legend>
      <c:legendPos val="b"/>
      <c:layout/>
    </c:legend>
    <c:plotVisOnly val="1"/>
  </c:chart>
  <c:txPr>
    <a:bodyPr/>
    <a:lstStyle/>
    <a:p>
      <a:pPr>
        <a:defRPr sz="1800"/>
      </a:pPr>
      <a:endParaRPr lang="en-US"/>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lang val="en-GB"/>
  <c:chart>
    <c:plotArea>
      <c:layout/>
      <c:lineChart>
        <c:grouping val="standard"/>
        <c:ser>
          <c:idx val="0"/>
          <c:order val="0"/>
          <c:tx>
            <c:strRef>
              <c:f>Sheet1!$C$3</c:f>
              <c:strCache>
                <c:ptCount val="1"/>
                <c:pt idx="0">
                  <c:v>Attendance</c:v>
                </c:pt>
              </c:strCache>
            </c:strRef>
          </c:tx>
          <c:marker>
            <c:symbol val="none"/>
          </c:marker>
          <c:cat>
            <c:strRef>
              <c:f>Sheet1!$A$4:$A$7</c:f>
              <c:strCache>
                <c:ptCount val="4"/>
                <c:pt idx="0">
                  <c:v>Week 4</c:v>
                </c:pt>
                <c:pt idx="1">
                  <c:v>Week 6</c:v>
                </c:pt>
                <c:pt idx="2">
                  <c:v>Week 7</c:v>
                </c:pt>
                <c:pt idx="3">
                  <c:v>Week 11</c:v>
                </c:pt>
              </c:strCache>
            </c:strRef>
          </c:cat>
          <c:val>
            <c:numRef>
              <c:f>Sheet1!$M$4:$M$7</c:f>
              <c:numCache>
                <c:formatCode>0.00%</c:formatCode>
                <c:ptCount val="4"/>
                <c:pt idx="0">
                  <c:v>0.5</c:v>
                </c:pt>
                <c:pt idx="1">
                  <c:v>0.25</c:v>
                </c:pt>
                <c:pt idx="2">
                  <c:v>0.25</c:v>
                </c:pt>
                <c:pt idx="3">
                  <c:v>0</c:v>
                </c:pt>
              </c:numCache>
            </c:numRef>
          </c:val>
        </c:ser>
        <c:ser>
          <c:idx val="1"/>
          <c:order val="1"/>
          <c:tx>
            <c:strRef>
              <c:f>Sheet1!$D$3</c:f>
              <c:strCache>
                <c:ptCount val="1"/>
                <c:pt idx="0">
                  <c:v>Vocab</c:v>
                </c:pt>
              </c:strCache>
            </c:strRef>
          </c:tx>
          <c:marker>
            <c:symbol val="none"/>
          </c:marker>
          <c:cat>
            <c:strRef>
              <c:f>Sheet1!$A$4:$A$7</c:f>
              <c:strCache>
                <c:ptCount val="4"/>
                <c:pt idx="0">
                  <c:v>Week 4</c:v>
                </c:pt>
                <c:pt idx="1">
                  <c:v>Week 6</c:v>
                </c:pt>
                <c:pt idx="2">
                  <c:v>Week 7</c:v>
                </c:pt>
                <c:pt idx="3">
                  <c:v>Week 11</c:v>
                </c:pt>
              </c:strCache>
            </c:strRef>
          </c:cat>
          <c:val>
            <c:numRef>
              <c:f>Sheet1!$N$4:$N$7</c:f>
              <c:numCache>
                <c:formatCode>0.00%</c:formatCode>
                <c:ptCount val="4"/>
                <c:pt idx="0">
                  <c:v>0.4</c:v>
                </c:pt>
                <c:pt idx="1">
                  <c:v>0.32758620689655171</c:v>
                </c:pt>
                <c:pt idx="2">
                  <c:v>0.28048780487804881</c:v>
                </c:pt>
                <c:pt idx="3">
                  <c:v>0.10714285714285714</c:v>
                </c:pt>
              </c:numCache>
            </c:numRef>
          </c:val>
        </c:ser>
        <c:ser>
          <c:idx val="2"/>
          <c:order val="2"/>
          <c:tx>
            <c:strRef>
              <c:f>Sheet1!$E$3</c:f>
              <c:strCache>
                <c:ptCount val="1"/>
                <c:pt idx="0">
                  <c:v>Written</c:v>
                </c:pt>
              </c:strCache>
            </c:strRef>
          </c:tx>
          <c:marker>
            <c:symbol val="none"/>
          </c:marker>
          <c:cat>
            <c:strRef>
              <c:f>Sheet1!$A$4:$A$7</c:f>
              <c:strCache>
                <c:ptCount val="4"/>
                <c:pt idx="0">
                  <c:v>Week 4</c:v>
                </c:pt>
                <c:pt idx="1">
                  <c:v>Week 6</c:v>
                </c:pt>
                <c:pt idx="2">
                  <c:v>Week 7</c:v>
                </c:pt>
                <c:pt idx="3">
                  <c:v>Week 11</c:v>
                </c:pt>
              </c:strCache>
            </c:strRef>
          </c:cat>
          <c:val>
            <c:numRef>
              <c:f>Sheet1!$O$4:$O$7</c:f>
              <c:numCache>
                <c:formatCode>0.00%</c:formatCode>
                <c:ptCount val="4"/>
                <c:pt idx="0">
                  <c:v>0.55000000000000004</c:v>
                </c:pt>
                <c:pt idx="1">
                  <c:v>0.3</c:v>
                </c:pt>
                <c:pt idx="2">
                  <c:v>0</c:v>
                </c:pt>
                <c:pt idx="3">
                  <c:v>0.13333333333333333</c:v>
                </c:pt>
              </c:numCache>
            </c:numRef>
          </c:val>
        </c:ser>
        <c:ser>
          <c:idx val="3"/>
          <c:order val="3"/>
          <c:tx>
            <c:strRef>
              <c:f>Sheet1!$F$3</c:f>
              <c:strCache>
                <c:ptCount val="1"/>
                <c:pt idx="0">
                  <c:v>Project</c:v>
                </c:pt>
              </c:strCache>
            </c:strRef>
          </c:tx>
          <c:marker>
            <c:symbol val="none"/>
          </c:marker>
          <c:cat>
            <c:strRef>
              <c:f>Sheet1!$A$4:$A$7</c:f>
              <c:strCache>
                <c:ptCount val="4"/>
                <c:pt idx="0">
                  <c:v>Week 4</c:v>
                </c:pt>
                <c:pt idx="1">
                  <c:v>Week 6</c:v>
                </c:pt>
                <c:pt idx="2">
                  <c:v>Week 7</c:v>
                </c:pt>
                <c:pt idx="3">
                  <c:v>Week 11</c:v>
                </c:pt>
              </c:strCache>
            </c:strRef>
          </c:cat>
          <c:val>
            <c:numRef>
              <c:f>Sheet1!$P$4:$P$7</c:f>
              <c:numCache>
                <c:formatCode>0.00%</c:formatCode>
                <c:ptCount val="4"/>
                <c:pt idx="0">
                  <c:v>0.4</c:v>
                </c:pt>
                <c:pt idx="1">
                  <c:v>0.25</c:v>
                </c:pt>
                <c:pt idx="2">
                  <c:v>0.52</c:v>
                </c:pt>
                <c:pt idx="3">
                  <c:v>0.54</c:v>
                </c:pt>
              </c:numCache>
            </c:numRef>
          </c:val>
        </c:ser>
        <c:marker val="1"/>
        <c:axId val="100582144"/>
        <c:axId val="100583680"/>
      </c:lineChart>
      <c:catAx>
        <c:axId val="100582144"/>
        <c:scaling>
          <c:orientation val="minMax"/>
        </c:scaling>
        <c:axPos val="b"/>
        <c:tickLblPos val="nextTo"/>
        <c:crossAx val="100583680"/>
        <c:crosses val="autoZero"/>
        <c:auto val="1"/>
        <c:lblAlgn val="ctr"/>
        <c:lblOffset val="100"/>
      </c:catAx>
      <c:valAx>
        <c:axId val="100583680"/>
        <c:scaling>
          <c:orientation val="minMax"/>
          <c:max val="1"/>
        </c:scaling>
        <c:axPos val="l"/>
        <c:majorGridlines/>
        <c:numFmt formatCode="0.00%" sourceLinked="1"/>
        <c:tickLblPos val="nextTo"/>
        <c:crossAx val="100582144"/>
        <c:crosses val="autoZero"/>
        <c:crossBetween val="between"/>
      </c:valAx>
    </c:plotArea>
    <c:legend>
      <c:legendPos val="b"/>
      <c:layout/>
    </c:legend>
    <c:plotVisOnly val="1"/>
  </c:chart>
  <c:txPr>
    <a:bodyPr/>
    <a:lstStyle/>
    <a:p>
      <a:pPr>
        <a:defRPr sz="1800"/>
      </a:pPr>
      <a:endParaRPr lang="en-US"/>
    </a:p>
  </c:txPr>
  <c:externalData r:id="rId1"/>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278842" cy="339884"/>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sz="quarter" idx="1"/>
          </p:nvPr>
        </p:nvSpPr>
        <p:spPr>
          <a:xfrm>
            <a:off x="5593123" y="0"/>
            <a:ext cx="4278842" cy="339884"/>
          </a:xfrm>
          <a:prstGeom prst="rect">
            <a:avLst/>
          </a:prstGeom>
        </p:spPr>
        <p:txBody>
          <a:bodyPr vert="horz" lIns="91440" tIns="45720" rIns="91440" bIns="45720" rtlCol="0"/>
          <a:lstStyle>
            <a:lvl1pPr algn="r">
              <a:defRPr sz="1200"/>
            </a:lvl1pPr>
          </a:lstStyle>
          <a:p>
            <a:fld id="{BA56187F-F307-4310-A7E3-810535E2EFB5}" type="datetimeFigureOut">
              <a:rPr lang="en-IE" smtClean="0"/>
              <a:pPr/>
              <a:t>14/04/2011</a:t>
            </a:fld>
            <a:endParaRPr lang="en-IE"/>
          </a:p>
        </p:txBody>
      </p:sp>
      <p:sp>
        <p:nvSpPr>
          <p:cNvPr id="4" name="Footer Placeholder 3"/>
          <p:cNvSpPr>
            <a:spLocks noGrp="1"/>
          </p:cNvSpPr>
          <p:nvPr>
            <p:ph type="ftr" sz="quarter" idx="2"/>
          </p:nvPr>
        </p:nvSpPr>
        <p:spPr>
          <a:xfrm>
            <a:off x="0" y="6456612"/>
            <a:ext cx="4278842" cy="339884"/>
          </a:xfrm>
          <a:prstGeom prst="rect">
            <a:avLst/>
          </a:prstGeom>
        </p:spPr>
        <p:txBody>
          <a:bodyPr vert="horz" lIns="91440" tIns="45720" rIns="91440" bIns="45720" rtlCol="0" anchor="b"/>
          <a:lstStyle>
            <a:lvl1pPr algn="l">
              <a:defRPr sz="1200"/>
            </a:lvl1pPr>
          </a:lstStyle>
          <a:p>
            <a:endParaRPr lang="en-IE"/>
          </a:p>
        </p:txBody>
      </p:sp>
      <p:sp>
        <p:nvSpPr>
          <p:cNvPr id="5" name="Slide Number Placeholder 4"/>
          <p:cNvSpPr>
            <a:spLocks noGrp="1"/>
          </p:cNvSpPr>
          <p:nvPr>
            <p:ph type="sldNum" sz="quarter" idx="3"/>
          </p:nvPr>
        </p:nvSpPr>
        <p:spPr>
          <a:xfrm>
            <a:off x="5593123" y="6456612"/>
            <a:ext cx="4278842" cy="339884"/>
          </a:xfrm>
          <a:prstGeom prst="rect">
            <a:avLst/>
          </a:prstGeom>
        </p:spPr>
        <p:txBody>
          <a:bodyPr vert="horz" lIns="91440" tIns="45720" rIns="91440" bIns="45720" rtlCol="0" anchor="b"/>
          <a:lstStyle>
            <a:lvl1pPr algn="r">
              <a:defRPr sz="1200"/>
            </a:lvl1pPr>
          </a:lstStyle>
          <a:p>
            <a:fld id="{5C20CEF0-4118-4B22-BB79-644B293772EB}" type="slidenum">
              <a:rPr lang="en-IE" smtClean="0"/>
              <a:pPr/>
              <a:t>‹#›</a:t>
            </a:fld>
            <a:endParaRPr lang="en-IE"/>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smtClean="0"/>
              <a:t>Click to edit Master title style</a:t>
            </a:r>
            <a:endParaRPr kumimoji="0"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4/14/2011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4/14/2011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4/14/2011</a:t>
            </a:fld>
            <a:endParaRPr lang="en-US"/>
          </a:p>
        </p:txBody>
      </p:sp>
      <p:sp>
        <p:nvSpPr>
          <p:cNvPr id="5" name="Footer Placeholder 4"/>
          <p:cNvSpPr>
            <a:spLocks noGrp="1"/>
          </p:cNvSpPr>
          <p:nvPr>
            <p:ph type="ftr" sz="quarter" idx="11"/>
          </p:nvPr>
        </p:nvSpPr>
        <p:spPr>
          <a:xfrm>
            <a:off x="2640597" y="6377459"/>
            <a:ext cx="3836404" cy="365125"/>
          </a:xfrm>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4/14/2011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4/14/2011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4/14/2011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4/14/2011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4/14/2011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smtClean="0"/>
              <a:t>Click to edit Master title style</a:t>
            </a:r>
            <a:endParaRPr kumimoji="0"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4/14/2011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1D8BD707-D9CF-40AE-B4C6-C98DA3205C09}" type="datetimeFigureOut">
              <a:rPr lang="en-US" smtClean="0"/>
              <a:pPr/>
              <a:t>4/14/2011</a:t>
            </a:fld>
            <a:endParaRPr lang="en-US"/>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US"/>
          </a:p>
        </p:txBody>
      </p:sp>
      <p:sp>
        <p:nvSpPr>
          <p:cNvPr id="7" name="Slide Number Placeholder 6"/>
          <p:cNvSpPr>
            <a:spLocks noGrp="1"/>
          </p:cNvSpPr>
          <p:nvPr>
            <p:ph type="sldNum" sz="quarter" idx="12"/>
          </p:nvPr>
        </p:nvSpPr>
        <p:spPr>
          <a:xfrm>
            <a:off x="8339328" y="1170432"/>
            <a:ext cx="733864" cy="201168"/>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1D8BD707-D9CF-40AE-B4C6-C98DA3205C09}" type="datetimeFigureOut">
              <a:rPr lang="en-US" smtClean="0"/>
              <a:pPr/>
              <a:t>4/14/2011</a:t>
            </a:fld>
            <a:endParaRPr lang="en-US"/>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US"/>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hyperlink" Target="http://www.linkedin.com/in/nialldouglas"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http://www.nedproductions.biz/" TargetMode="External"/><Relationship Id="rId2" Type="http://schemas.openxmlformats.org/officeDocument/2006/relationships/hyperlink" Target="http://www.nedprod.com/" TargetMode="External"/><Relationship Id="rId1" Type="http://schemas.openxmlformats.org/officeDocument/2006/relationships/slideLayout" Target="../slideLayouts/slideLayout2.xml"/><Relationship Id="rId5" Type="http://schemas.openxmlformats.org/officeDocument/2006/relationships/hyperlink" Target="mailto:niall@nedprod.com" TargetMode="External"/><Relationship Id="rId4" Type="http://schemas.openxmlformats.org/officeDocument/2006/relationships/hyperlink" Target="http://www.facebook.com/nialldouglas" TargetMode="Externa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GB" dirty="0" smtClean="0"/>
              <a:t>Week 12: The European Union</a:t>
            </a:r>
            <a:br>
              <a:rPr lang="en-GB" dirty="0" smtClean="0"/>
            </a:br>
            <a:r>
              <a:rPr lang="en-GB" dirty="0" smtClean="0"/>
              <a:t/>
            </a:r>
            <a:br>
              <a:rPr lang="en-GB" dirty="0" smtClean="0"/>
            </a:br>
            <a:r>
              <a:rPr lang="en-GB" sz="3100" dirty="0" smtClean="0"/>
              <a:t>Thur</a:t>
            </a:r>
            <a:r>
              <a:rPr lang="en-GB" sz="3100" dirty="0" smtClean="0"/>
              <a:t>sday 14</a:t>
            </a:r>
            <a:r>
              <a:rPr lang="en-GB" sz="3100" baseline="30000" dirty="0" smtClean="0"/>
              <a:t>th</a:t>
            </a:r>
            <a:r>
              <a:rPr lang="en-GB" sz="3100" dirty="0" smtClean="0"/>
              <a:t> </a:t>
            </a:r>
            <a:r>
              <a:rPr lang="en-GB" sz="3100" dirty="0" smtClean="0"/>
              <a:t>April</a:t>
            </a:r>
            <a:endParaRPr lang="en-GB" sz="3100" dirty="0"/>
          </a:p>
        </p:txBody>
      </p:sp>
      <p:sp>
        <p:nvSpPr>
          <p:cNvPr id="3" name="Subtitle 2"/>
          <p:cNvSpPr>
            <a:spLocks noGrp="1"/>
          </p:cNvSpPr>
          <p:nvPr>
            <p:ph type="subTitle" idx="1"/>
          </p:nvPr>
        </p:nvSpPr>
        <p:spPr/>
        <p:txBody>
          <a:bodyPr/>
          <a:lstStyle/>
          <a:p>
            <a:r>
              <a:rPr lang="en-GB" dirty="0" smtClean="0"/>
              <a:t>Mr. Niall Douglas</a:t>
            </a:r>
            <a:endParaRPr lang="en-GB"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Irish Revolutionaries</a:t>
            </a:r>
            <a:endParaRPr lang="en-GB" dirty="0"/>
          </a:p>
        </p:txBody>
      </p:sp>
      <p:sp>
        <p:nvSpPr>
          <p:cNvPr id="3" name="Content Placeholder 2"/>
          <p:cNvSpPr>
            <a:spLocks noGrp="1"/>
          </p:cNvSpPr>
          <p:nvPr>
            <p:ph idx="1"/>
          </p:nvPr>
        </p:nvSpPr>
        <p:spPr/>
        <p:txBody>
          <a:bodyPr>
            <a:normAutofit fontScale="85000" lnSpcReduction="10000"/>
          </a:bodyPr>
          <a:lstStyle/>
          <a:p>
            <a:r>
              <a:rPr lang="en-GB" dirty="0" smtClean="0"/>
              <a:t>After the potato famine, these revolutionaries were </a:t>
            </a:r>
            <a:r>
              <a:rPr lang="en-GB" i="1" dirty="0" smtClean="0"/>
              <a:t>very</a:t>
            </a:r>
            <a:r>
              <a:rPr lang="en-GB" dirty="0" smtClean="0"/>
              <a:t> different to before:</a:t>
            </a:r>
          </a:p>
          <a:p>
            <a:pPr lvl="1"/>
            <a:r>
              <a:rPr lang="en-GB" dirty="0" smtClean="0"/>
              <a:t>They strongly believed in ownership of private property (before the famine they believed in feudalism)</a:t>
            </a:r>
          </a:p>
          <a:p>
            <a:pPr lvl="1"/>
            <a:r>
              <a:rPr lang="en-GB" dirty="0" smtClean="0"/>
              <a:t>They strongly believed in capitalism</a:t>
            </a:r>
          </a:p>
          <a:p>
            <a:pPr lvl="1"/>
            <a:r>
              <a:rPr lang="en-GB" dirty="0" smtClean="0"/>
              <a:t>They strongly believed in religious tolerance (before they wished a Catholic only Ireland)</a:t>
            </a:r>
          </a:p>
          <a:p>
            <a:pPr lvl="1"/>
            <a:r>
              <a:rPr lang="en-GB" dirty="0" smtClean="0"/>
              <a:t>They strongly believed in democracy (before they wished to restore an Irish monarchy)</a:t>
            </a:r>
          </a:p>
          <a:p>
            <a:pPr lvl="1"/>
            <a:endParaRPr lang="en-GB" dirty="0" smtClean="0"/>
          </a:p>
          <a:p>
            <a:r>
              <a:rPr lang="en-GB" dirty="0" smtClean="0"/>
              <a:t>In other words, these revolutionaries looked more like </a:t>
            </a:r>
            <a:r>
              <a:rPr lang="en-GB" i="1" dirty="0" smtClean="0"/>
              <a:t>British</a:t>
            </a:r>
            <a:r>
              <a:rPr lang="en-GB" dirty="0" smtClean="0"/>
              <a:t> than Irish</a:t>
            </a:r>
            <a:endParaRPr lang="en-GB"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Irish Revolution</a:t>
            </a:r>
            <a:endParaRPr lang="en-GB" dirty="0"/>
          </a:p>
        </p:txBody>
      </p:sp>
      <p:sp>
        <p:nvSpPr>
          <p:cNvPr id="3" name="Content Placeholder 2"/>
          <p:cNvSpPr>
            <a:spLocks noGrp="1"/>
          </p:cNvSpPr>
          <p:nvPr>
            <p:ph idx="1"/>
          </p:nvPr>
        </p:nvSpPr>
        <p:spPr/>
        <p:txBody>
          <a:bodyPr>
            <a:normAutofit lnSpcReduction="10000"/>
          </a:bodyPr>
          <a:lstStyle/>
          <a:p>
            <a:r>
              <a:rPr lang="en-GB" dirty="0" smtClean="0"/>
              <a:t>Winston Churchill later said:</a:t>
            </a:r>
            <a:endParaRPr lang="en-GB" dirty="0" smtClean="0"/>
          </a:p>
          <a:p>
            <a:pPr lvl="1"/>
            <a:r>
              <a:rPr lang="en-US" dirty="0" smtClean="0"/>
              <a:t>“What </a:t>
            </a:r>
            <a:r>
              <a:rPr lang="en-US" dirty="0" smtClean="0"/>
              <a:t>was the alternative? It was to plunge one small corner of the empire into an iron repression, which could not be carried out without an admixture of murder and counter-murder.... Only national self-preservation could have excused such a policy, and no reasonable man could allege that self-preservation was </a:t>
            </a:r>
            <a:r>
              <a:rPr lang="en-US" dirty="0" smtClean="0"/>
              <a:t>involved”</a:t>
            </a:r>
          </a:p>
          <a:p>
            <a:endParaRPr lang="en-US" dirty="0" smtClean="0"/>
          </a:p>
          <a:p>
            <a:r>
              <a:rPr lang="en-US" dirty="0" smtClean="0"/>
              <a:t>Note the reference to “self-preservation”</a:t>
            </a:r>
            <a:endParaRPr lang="en-GB"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Irish Revolution</a:t>
            </a:r>
            <a:endParaRPr lang="en-GB" dirty="0"/>
          </a:p>
        </p:txBody>
      </p:sp>
      <p:sp>
        <p:nvSpPr>
          <p:cNvPr id="3" name="Content Placeholder 2"/>
          <p:cNvSpPr>
            <a:spLocks noGrp="1"/>
          </p:cNvSpPr>
          <p:nvPr>
            <p:ph idx="1"/>
          </p:nvPr>
        </p:nvSpPr>
        <p:spPr/>
        <p:txBody>
          <a:bodyPr>
            <a:normAutofit/>
          </a:bodyPr>
          <a:lstStyle/>
          <a:p>
            <a:r>
              <a:rPr lang="en-GB" dirty="0" smtClean="0"/>
              <a:t>So really the British couldn’t see them as a threat like they had in the past. These revolutionaries would play the same “ball game” as the British</a:t>
            </a:r>
          </a:p>
          <a:p>
            <a:endParaRPr lang="en-GB" dirty="0" smtClean="0"/>
          </a:p>
          <a:p>
            <a:r>
              <a:rPr lang="en-GB" dirty="0" smtClean="0"/>
              <a:t>So in June 1921 Smuts wrote up a peace treaty for the Irish, and gave it to King George and the Prime Minister Lloyd George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Irish Revolution</a:t>
            </a:r>
            <a:endParaRPr lang="en-GB" dirty="0"/>
          </a:p>
        </p:txBody>
      </p:sp>
      <p:sp>
        <p:nvSpPr>
          <p:cNvPr id="3" name="Content Placeholder 2"/>
          <p:cNvSpPr>
            <a:spLocks noGrp="1"/>
          </p:cNvSpPr>
          <p:nvPr>
            <p:ph idx="1"/>
          </p:nvPr>
        </p:nvSpPr>
        <p:spPr/>
        <p:txBody>
          <a:bodyPr>
            <a:normAutofit fontScale="85000" lnSpcReduction="20000"/>
          </a:bodyPr>
          <a:lstStyle/>
          <a:p>
            <a:r>
              <a:rPr lang="en-US" dirty="0" smtClean="0"/>
              <a:t>Lloyd George, the King and Smuts then turned up at </a:t>
            </a:r>
            <a:r>
              <a:rPr lang="en-US" dirty="0" smtClean="0"/>
              <a:t>Cabinet. </a:t>
            </a:r>
            <a:r>
              <a:rPr lang="en-US" dirty="0" smtClean="0"/>
              <a:t>With the weight of the King, the Prime Minister, and one of the most highly respected men of that day, the Cabinet agreed to seek peace under the terms of Smuts’ peace </a:t>
            </a:r>
            <a:r>
              <a:rPr lang="en-US" dirty="0" smtClean="0"/>
              <a:t>treaty and to permit the King to start the ball rolling</a:t>
            </a:r>
            <a:endParaRPr lang="en-GB" dirty="0" smtClean="0"/>
          </a:p>
          <a:p>
            <a:endParaRPr lang="en-GB" dirty="0" smtClean="0"/>
          </a:p>
          <a:p>
            <a:r>
              <a:rPr lang="en-GB" dirty="0" smtClean="0"/>
              <a:t>The King gave a speech on the 22</a:t>
            </a:r>
            <a:r>
              <a:rPr lang="en-GB" baseline="30000" dirty="0" smtClean="0"/>
              <a:t>nd</a:t>
            </a:r>
            <a:r>
              <a:rPr lang="en-GB" dirty="0" smtClean="0"/>
              <a:t> June 1921 in Belfast calling on:</a:t>
            </a:r>
            <a:endParaRPr lang="en-GB" dirty="0" smtClean="0"/>
          </a:p>
          <a:p>
            <a:pPr lvl="1"/>
            <a:r>
              <a:rPr lang="en-US" dirty="0" smtClean="0"/>
              <a:t>"</a:t>
            </a:r>
            <a:r>
              <a:rPr lang="en-US" dirty="0" smtClean="0"/>
              <a:t>all Irishmen to pause, to stretch out the hand of forbearance and conciliation, to forgive and to forget, and to join in making for the land they love a new era of peace, contentment, and good will</a:t>
            </a:r>
            <a:r>
              <a:rPr lang="en-US" dirty="0" smtClean="0"/>
              <a:t>.”</a:t>
            </a:r>
          </a:p>
          <a:p>
            <a:endParaRPr lang="en-US"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Irish Revolution</a:t>
            </a:r>
            <a:endParaRPr lang="en-GB" dirty="0"/>
          </a:p>
        </p:txBody>
      </p:sp>
      <p:sp>
        <p:nvSpPr>
          <p:cNvPr id="3" name="Content Placeholder 2"/>
          <p:cNvSpPr>
            <a:spLocks noGrp="1"/>
          </p:cNvSpPr>
          <p:nvPr>
            <p:ph idx="1"/>
          </p:nvPr>
        </p:nvSpPr>
        <p:spPr/>
        <p:txBody>
          <a:bodyPr/>
          <a:lstStyle/>
          <a:p>
            <a:r>
              <a:rPr lang="en-GB" dirty="0" smtClean="0"/>
              <a:t>On the 24</a:t>
            </a:r>
            <a:r>
              <a:rPr lang="en-GB" baseline="30000" dirty="0" smtClean="0"/>
              <a:t>th</a:t>
            </a:r>
            <a:r>
              <a:rPr lang="en-GB" dirty="0" smtClean="0"/>
              <a:t> June the British Prime Minister wrote to </a:t>
            </a:r>
            <a:r>
              <a:rPr lang="en-GB" dirty="0" err="1" smtClean="0"/>
              <a:t>Eamon</a:t>
            </a:r>
            <a:r>
              <a:rPr lang="en-GB" dirty="0" smtClean="0"/>
              <a:t> De Valera asking for a peace conference to which De Valera agreed</a:t>
            </a:r>
          </a:p>
          <a:p>
            <a:endParaRPr lang="en-GB" dirty="0" smtClean="0"/>
          </a:p>
          <a:p>
            <a:r>
              <a:rPr lang="en-GB" dirty="0" smtClean="0"/>
              <a:t>A ceasefire came into effect on the 11</a:t>
            </a:r>
            <a:r>
              <a:rPr lang="en-GB" baseline="30000" dirty="0" smtClean="0"/>
              <a:t>th</a:t>
            </a:r>
            <a:r>
              <a:rPr lang="en-GB" dirty="0" smtClean="0"/>
              <a:t> July</a:t>
            </a:r>
          </a:p>
          <a:p>
            <a:endParaRPr lang="en-GB" dirty="0" smtClean="0"/>
          </a:p>
          <a:p>
            <a:r>
              <a:rPr lang="en-GB" dirty="0" smtClean="0"/>
              <a:t>De Valera realised early on that full independence was impossible, so he realised he needed to avoid receiving the blame ...</a:t>
            </a:r>
            <a:endParaRPr lang="en-GB"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Peace Negotiations</a:t>
            </a:r>
            <a:endParaRPr lang="en-GB" dirty="0"/>
          </a:p>
        </p:txBody>
      </p:sp>
      <p:sp>
        <p:nvSpPr>
          <p:cNvPr id="3" name="Content Placeholder 2"/>
          <p:cNvSpPr>
            <a:spLocks noGrp="1"/>
          </p:cNvSpPr>
          <p:nvPr>
            <p:ph idx="1"/>
          </p:nvPr>
        </p:nvSpPr>
        <p:spPr/>
        <p:txBody>
          <a:bodyPr/>
          <a:lstStyle/>
          <a:p>
            <a:r>
              <a:rPr lang="en-GB" dirty="0" smtClean="0"/>
              <a:t>So he refuses to attend the peace negotiations, sending </a:t>
            </a:r>
            <a:r>
              <a:rPr lang="en-GB" i="1" dirty="0" smtClean="0"/>
              <a:t>Michael Collins</a:t>
            </a:r>
            <a:r>
              <a:rPr lang="en-GB" dirty="0" smtClean="0"/>
              <a:t> instead</a:t>
            </a:r>
          </a:p>
          <a:p>
            <a:endParaRPr lang="en-GB" dirty="0" smtClean="0"/>
          </a:p>
          <a:p>
            <a:r>
              <a:rPr lang="en-GB" dirty="0" smtClean="0"/>
              <a:t>Remember, </a:t>
            </a:r>
            <a:r>
              <a:rPr lang="en-GB" i="1" dirty="0" smtClean="0"/>
              <a:t>no one knew what Collins looked like</a:t>
            </a:r>
            <a:r>
              <a:rPr lang="en-GB" dirty="0" smtClean="0"/>
              <a:t> at this point. Everyone knew he had won the war, so deliberately making him known seemed a stupid idea ...</a:t>
            </a:r>
          </a:p>
          <a:p>
            <a:endParaRPr lang="en-GB" dirty="0" smtClean="0"/>
          </a:p>
          <a:p>
            <a:endParaRPr lang="en-GB"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pic>
        <p:nvPicPr>
          <p:cNvPr id="1026" name="Picture 2"/>
          <p:cNvPicPr>
            <a:picLocks noGrp="1" noChangeAspect="1" noChangeArrowheads="1"/>
          </p:cNvPicPr>
          <p:nvPr>
            <p:ph idx="1"/>
          </p:nvPr>
        </p:nvPicPr>
        <p:blipFill>
          <a:blip r:embed="rId2" cstate="print"/>
          <a:srcRect/>
          <a:stretch>
            <a:fillRect/>
          </a:stretch>
        </p:blipFill>
        <p:spPr bwMode="auto">
          <a:xfrm>
            <a:off x="1143000" y="0"/>
            <a:ext cx="6635750" cy="6834822"/>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famous first photo of Collins</a:t>
            </a:r>
            <a:endParaRPr lang="en-GB" dirty="0"/>
          </a:p>
        </p:txBody>
      </p:sp>
      <p:pic>
        <p:nvPicPr>
          <p:cNvPr id="2050" name="Picture 2"/>
          <p:cNvPicPr>
            <a:picLocks noGrp="1" noChangeAspect="1" noChangeArrowheads="1"/>
          </p:cNvPicPr>
          <p:nvPr>
            <p:ph idx="1"/>
          </p:nvPr>
        </p:nvPicPr>
        <p:blipFill>
          <a:blip r:embed="rId2" cstate="print"/>
          <a:srcRect/>
          <a:stretch>
            <a:fillRect/>
          </a:stretch>
        </p:blipFill>
        <p:spPr bwMode="auto">
          <a:xfrm>
            <a:off x="990600" y="1506967"/>
            <a:ext cx="7162800" cy="5351033"/>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Peace Negotiations</a:t>
            </a:r>
            <a:endParaRPr lang="en-GB" dirty="0"/>
          </a:p>
        </p:txBody>
      </p:sp>
      <p:sp>
        <p:nvSpPr>
          <p:cNvPr id="3" name="Content Placeholder 2"/>
          <p:cNvSpPr>
            <a:spLocks noGrp="1"/>
          </p:cNvSpPr>
          <p:nvPr>
            <p:ph idx="1"/>
          </p:nvPr>
        </p:nvSpPr>
        <p:spPr/>
        <p:txBody>
          <a:bodyPr>
            <a:normAutofit lnSpcReduction="10000"/>
          </a:bodyPr>
          <a:lstStyle/>
          <a:p>
            <a:r>
              <a:rPr lang="en-GB" dirty="0" smtClean="0"/>
              <a:t>On the British side of the table you have some of the most experienced negotiators in the world at that time:</a:t>
            </a:r>
          </a:p>
          <a:p>
            <a:pPr lvl="1"/>
            <a:r>
              <a:rPr lang="en-US" dirty="0" smtClean="0"/>
              <a:t>Lloyd George (Prime Minister), Neville Chamberlain (former Prime Minister), Lord Birkenhead (Chief Negotiator in WW1 peace treaty), </a:t>
            </a:r>
            <a:r>
              <a:rPr lang="en-US" dirty="0" smtClean="0"/>
              <a:t>and </a:t>
            </a:r>
            <a:r>
              <a:rPr lang="en-US" dirty="0" smtClean="0"/>
              <a:t>Winston Churchill (needs no explaining!)</a:t>
            </a:r>
          </a:p>
          <a:p>
            <a:pPr lvl="1"/>
            <a:endParaRPr lang="en-US" dirty="0" smtClean="0"/>
          </a:p>
          <a:p>
            <a:pPr lvl="1"/>
            <a:r>
              <a:rPr lang="en-US" dirty="0" smtClean="0"/>
              <a:t>Opposite was Collins, aged just thirty years old!</a:t>
            </a:r>
            <a:endParaRPr lang="en-GB"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Peace Negotiations</a:t>
            </a:r>
            <a:endParaRPr lang="en-GB" dirty="0"/>
          </a:p>
        </p:txBody>
      </p:sp>
      <p:sp>
        <p:nvSpPr>
          <p:cNvPr id="3" name="Content Placeholder 2"/>
          <p:cNvSpPr>
            <a:spLocks noGrp="1"/>
          </p:cNvSpPr>
          <p:nvPr>
            <p:ph idx="1"/>
          </p:nvPr>
        </p:nvSpPr>
        <p:spPr/>
        <p:txBody>
          <a:bodyPr>
            <a:normAutofit fontScale="92500"/>
          </a:bodyPr>
          <a:lstStyle/>
          <a:p>
            <a:r>
              <a:rPr lang="en-GB" dirty="0" smtClean="0"/>
              <a:t>Collins realised immediately that you couldn’t beat the British at the negotiation table, so he did what he did before</a:t>
            </a:r>
          </a:p>
          <a:p>
            <a:pPr lvl="1"/>
            <a:r>
              <a:rPr lang="en-GB" dirty="0" smtClean="0"/>
              <a:t>He starts attending dinner parties with British High Society several times per week</a:t>
            </a:r>
          </a:p>
          <a:p>
            <a:pPr lvl="1"/>
            <a:r>
              <a:rPr lang="en-GB" dirty="0" smtClean="0"/>
              <a:t>He becomes great friends with Bertrand Russell and other intellectuals of the day</a:t>
            </a:r>
          </a:p>
          <a:p>
            <a:pPr lvl="1"/>
            <a:r>
              <a:rPr lang="en-GB" dirty="0" smtClean="0"/>
              <a:t>He encourages stories in the British press about romantic flings with celebrities of the day (much to the disgust of his </a:t>
            </a:r>
            <a:r>
              <a:rPr lang="en-GB" dirty="0" err="1" smtClean="0"/>
              <a:t>fiancee</a:t>
            </a:r>
            <a:r>
              <a:rPr lang="en-GB" dirty="0" smtClean="0"/>
              <a:t> Kitty Kiernan at home!)</a:t>
            </a:r>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Schedule for Today</a:t>
            </a:r>
            <a:endParaRPr lang="en-GB" dirty="0"/>
          </a:p>
        </p:txBody>
      </p:sp>
      <p:sp>
        <p:nvSpPr>
          <p:cNvPr id="3" name="Content Placeholder 2"/>
          <p:cNvSpPr>
            <a:spLocks noGrp="1"/>
          </p:cNvSpPr>
          <p:nvPr>
            <p:ph idx="1"/>
          </p:nvPr>
        </p:nvSpPr>
        <p:spPr/>
        <p:txBody>
          <a:bodyPr>
            <a:normAutofit/>
          </a:bodyPr>
          <a:lstStyle/>
          <a:p>
            <a:r>
              <a:rPr lang="en-GB" dirty="0" smtClean="0"/>
              <a:t>9am-9.15am: Quick overview of exam results</a:t>
            </a:r>
          </a:p>
          <a:p>
            <a:r>
              <a:rPr lang="en-GB" dirty="0" smtClean="0"/>
              <a:t>9.15am-10.45am</a:t>
            </a:r>
            <a:r>
              <a:rPr lang="en-GB" dirty="0" smtClean="0"/>
              <a:t>: </a:t>
            </a:r>
            <a:r>
              <a:rPr lang="en-GB" dirty="0" smtClean="0"/>
              <a:t>Niall’s History of the History of the Irish Revolution part </a:t>
            </a:r>
            <a:r>
              <a:rPr lang="en-GB" dirty="0" smtClean="0"/>
              <a:t>3 </a:t>
            </a:r>
            <a:r>
              <a:rPr lang="en-GB" dirty="0" smtClean="0"/>
              <a:t>of </a:t>
            </a:r>
            <a:r>
              <a:rPr lang="en-GB" dirty="0" smtClean="0"/>
              <a:t>3</a:t>
            </a:r>
          </a:p>
          <a:p>
            <a:r>
              <a:rPr lang="en-GB" dirty="0" smtClean="0"/>
              <a:t>10.45am-11am: Niall’s contact details</a:t>
            </a:r>
            <a:endParaRPr lang="en-GB" dirty="0" smtClean="0"/>
          </a:p>
          <a:p>
            <a:endParaRPr lang="en-GB" dirty="0" smtClean="0"/>
          </a:p>
          <a:p>
            <a:r>
              <a:rPr lang="en-GB" dirty="0" smtClean="0"/>
              <a:t>11.20am-12.20pm</a:t>
            </a:r>
            <a:r>
              <a:rPr lang="en-GB" dirty="0" smtClean="0"/>
              <a:t>: </a:t>
            </a:r>
            <a:r>
              <a:rPr lang="en-GB" dirty="0" smtClean="0"/>
              <a:t>Group presentations</a:t>
            </a:r>
          </a:p>
          <a:p>
            <a:endParaRPr lang="en-GB" dirty="0" smtClean="0"/>
          </a:p>
          <a:p>
            <a:r>
              <a:rPr lang="en-GB" dirty="0" smtClean="0"/>
              <a:t>FIN (super sad panda!)</a:t>
            </a:r>
            <a:endParaRPr lang="en-GB"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Peace Negotiations</a:t>
            </a:r>
            <a:endParaRPr lang="en-GB" dirty="0"/>
          </a:p>
        </p:txBody>
      </p:sp>
      <p:sp>
        <p:nvSpPr>
          <p:cNvPr id="3" name="Content Placeholder 2"/>
          <p:cNvSpPr>
            <a:spLocks noGrp="1"/>
          </p:cNvSpPr>
          <p:nvPr>
            <p:ph idx="1"/>
          </p:nvPr>
        </p:nvSpPr>
        <p:spPr/>
        <p:txBody>
          <a:bodyPr>
            <a:normAutofit lnSpcReduction="10000"/>
          </a:bodyPr>
          <a:lstStyle/>
          <a:p>
            <a:r>
              <a:rPr lang="en-GB" dirty="0" smtClean="0"/>
              <a:t>Through these he creates a wonderful PR image of himself in the British public mind</a:t>
            </a:r>
          </a:p>
          <a:p>
            <a:pPr lvl="1"/>
            <a:r>
              <a:rPr lang="en-GB" dirty="0" smtClean="0"/>
              <a:t>This he uses with great effect during the negotiations</a:t>
            </a:r>
          </a:p>
          <a:p>
            <a:endParaRPr lang="en-GB" dirty="0" smtClean="0"/>
          </a:p>
          <a:p>
            <a:r>
              <a:rPr lang="en-GB" dirty="0" smtClean="0"/>
              <a:t>He also still has his spy network working, so he knows what the British are thinking</a:t>
            </a:r>
          </a:p>
          <a:p>
            <a:endParaRPr lang="en-GB" dirty="0" smtClean="0"/>
          </a:p>
          <a:p>
            <a:r>
              <a:rPr lang="en-GB" dirty="0" smtClean="0"/>
              <a:t>As a result, the British negotiators found him very challenging indeed ... </a:t>
            </a:r>
            <a:endParaRPr lang="en-GB"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Peace Negotiations</a:t>
            </a:r>
            <a:endParaRPr lang="en-GB" dirty="0"/>
          </a:p>
        </p:txBody>
      </p:sp>
      <p:sp>
        <p:nvSpPr>
          <p:cNvPr id="3" name="Content Placeholder 2"/>
          <p:cNvSpPr>
            <a:spLocks noGrp="1"/>
          </p:cNvSpPr>
          <p:nvPr>
            <p:ph idx="1"/>
          </p:nvPr>
        </p:nvSpPr>
        <p:spPr/>
        <p:txBody>
          <a:bodyPr>
            <a:normAutofit fontScale="85000" lnSpcReduction="20000"/>
          </a:bodyPr>
          <a:lstStyle/>
          <a:p>
            <a:r>
              <a:rPr lang="en-GB" dirty="0" smtClean="0"/>
              <a:t>Later, Lord Birkenhead said of Collins </a:t>
            </a:r>
            <a:r>
              <a:rPr lang="en-US" dirty="0" smtClean="0"/>
              <a:t>that </a:t>
            </a:r>
            <a:r>
              <a:rPr lang="en-US" dirty="0" smtClean="0"/>
              <a:t>Chamberlain, Churchill and himself were astounded at the learning of this man, - of his knowledge of economics, of his planning for the </a:t>
            </a:r>
            <a:r>
              <a:rPr lang="en-US" dirty="0" smtClean="0"/>
              <a:t>future </a:t>
            </a:r>
            <a:r>
              <a:rPr lang="en-US" dirty="0" smtClean="0"/>
              <a:t>of his country, of the winning of the every concession, some minute, that he could get in the </a:t>
            </a:r>
            <a:r>
              <a:rPr lang="en-US" dirty="0" smtClean="0"/>
              <a:t>negotiations.</a:t>
            </a:r>
          </a:p>
          <a:p>
            <a:endParaRPr lang="en-US" dirty="0" smtClean="0"/>
          </a:p>
          <a:p>
            <a:r>
              <a:rPr lang="en-US" dirty="0" smtClean="0"/>
              <a:t>The </a:t>
            </a:r>
            <a:r>
              <a:rPr lang="en-US" dirty="0" smtClean="0"/>
              <a:t>Treaty was signed on </a:t>
            </a:r>
            <a:r>
              <a:rPr lang="en-US" dirty="0" smtClean="0"/>
              <a:t>6th </a:t>
            </a:r>
            <a:r>
              <a:rPr lang="en-US" dirty="0" smtClean="0"/>
              <a:t>December </a:t>
            </a:r>
            <a:r>
              <a:rPr lang="en-US" dirty="0" smtClean="0"/>
              <a:t>1921 </a:t>
            </a:r>
            <a:r>
              <a:rPr lang="en-US" dirty="0" smtClean="0"/>
              <a:t>as Birkenhead was leaving the Chamber </a:t>
            </a:r>
            <a:r>
              <a:rPr lang="en-US" dirty="0" smtClean="0"/>
              <a:t>he said “Well </a:t>
            </a:r>
            <a:r>
              <a:rPr lang="en-US" dirty="0" smtClean="0"/>
              <a:t>Collins, I signed my political death warrant”.</a:t>
            </a:r>
          </a:p>
          <a:p>
            <a:endParaRPr lang="en-US" dirty="0" smtClean="0"/>
          </a:p>
          <a:p>
            <a:r>
              <a:rPr lang="en-US" dirty="0" smtClean="0"/>
              <a:t>“That’s nothing” Michael replied, “I’ve just signed my actual death warrant”.</a:t>
            </a:r>
            <a:endParaRPr lang="en-GB"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pic>
        <p:nvPicPr>
          <p:cNvPr id="3074" name="Picture 2"/>
          <p:cNvPicPr>
            <a:picLocks noGrp="1" noChangeAspect="1" noChangeArrowheads="1"/>
          </p:cNvPicPr>
          <p:nvPr>
            <p:ph idx="1"/>
          </p:nvPr>
        </p:nvPicPr>
        <p:blipFill>
          <a:blip r:embed="rId2" cstate="print"/>
          <a:srcRect/>
          <a:stretch>
            <a:fillRect/>
          </a:stretch>
        </p:blipFill>
        <p:spPr bwMode="auto">
          <a:xfrm>
            <a:off x="1676400" y="0"/>
            <a:ext cx="5669951" cy="6849300"/>
          </a:xfrm>
          <a:prstGeom prst="rect">
            <a:avLst/>
          </a:prstGeom>
          <a:noFill/>
          <a:ln w="9525">
            <a:noFill/>
            <a:miter lim="800000"/>
            <a:headEnd/>
            <a:tailEnd/>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Civil War</a:t>
            </a: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So Collins returns home with a treaty that gives Ireland independence in all but name</a:t>
            </a:r>
          </a:p>
          <a:p>
            <a:pPr lvl="1"/>
            <a:r>
              <a:rPr lang="en-GB" dirty="0" smtClean="0"/>
              <a:t>i.e. Ireland had total autonomy, but still remained part of Britain and still had to swear allegiance to the King of England</a:t>
            </a:r>
          </a:p>
          <a:p>
            <a:pPr lvl="1"/>
            <a:endParaRPr lang="en-GB" dirty="0" smtClean="0"/>
          </a:p>
          <a:p>
            <a:r>
              <a:rPr lang="en-GB" dirty="0" smtClean="0"/>
              <a:t>The Irish parliament votes yes, so it gains legal approval</a:t>
            </a:r>
          </a:p>
          <a:p>
            <a:endParaRPr lang="en-GB" dirty="0" smtClean="0"/>
          </a:p>
          <a:p>
            <a:r>
              <a:rPr lang="en-GB" dirty="0" smtClean="0"/>
              <a:t>De Valera and most of the revolutionaries are appalled, so they resign from the government vowing to win full independence</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Civil War</a:t>
            </a: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The anti-treaty people occupy the main government buildings and refuse to stand down</a:t>
            </a:r>
          </a:p>
          <a:p>
            <a:endParaRPr lang="en-GB" dirty="0" smtClean="0"/>
          </a:p>
          <a:p>
            <a:r>
              <a:rPr lang="en-GB" dirty="0" smtClean="0"/>
              <a:t>Collins waits for four months trying to negotiate a peace, but meanwhile building up a war machine</a:t>
            </a:r>
          </a:p>
          <a:p>
            <a:endParaRPr lang="en-GB" dirty="0" smtClean="0"/>
          </a:p>
          <a:p>
            <a:r>
              <a:rPr lang="en-GB" dirty="0" smtClean="0"/>
              <a:t>In June 1922 a general referendum was held, with the pro-treaty </a:t>
            </a:r>
            <a:r>
              <a:rPr lang="en-GB" dirty="0" smtClean="0"/>
              <a:t>side winning 239,193 votes to </a:t>
            </a:r>
            <a:r>
              <a:rPr lang="en-GB" dirty="0" smtClean="0"/>
              <a:t>133,864 against</a:t>
            </a:r>
          </a:p>
          <a:p>
            <a:endParaRPr lang="en-GB" dirty="0" smtClean="0"/>
          </a:p>
          <a:p>
            <a:r>
              <a:rPr lang="en-GB" dirty="0" smtClean="0"/>
              <a:t>The anti-treaty side refuses to back down</a:t>
            </a:r>
          </a:p>
          <a:p>
            <a:endParaRPr lang="en-GB" dirty="0"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Civil War</a:t>
            </a:r>
            <a:endParaRPr lang="en-GB" dirty="0"/>
          </a:p>
        </p:txBody>
      </p:sp>
      <p:sp>
        <p:nvSpPr>
          <p:cNvPr id="3" name="Content Placeholder 2"/>
          <p:cNvSpPr>
            <a:spLocks noGrp="1"/>
          </p:cNvSpPr>
          <p:nvPr>
            <p:ph idx="1"/>
          </p:nvPr>
        </p:nvSpPr>
        <p:spPr/>
        <p:txBody>
          <a:bodyPr>
            <a:normAutofit fontScale="77500" lnSpcReduction="20000"/>
          </a:bodyPr>
          <a:lstStyle/>
          <a:p>
            <a:r>
              <a:rPr lang="en-GB" dirty="0" smtClean="0"/>
              <a:t>So, especially because Britain forced his hand, on </a:t>
            </a:r>
            <a:r>
              <a:rPr lang="en-GB" dirty="0" smtClean="0"/>
              <a:t>the 6</a:t>
            </a:r>
            <a:r>
              <a:rPr lang="en-GB" baseline="30000" dirty="0" smtClean="0"/>
              <a:t>th</a:t>
            </a:r>
            <a:r>
              <a:rPr lang="en-GB" dirty="0" smtClean="0"/>
              <a:t> July 1922 he orders a full military attack against the rebels</a:t>
            </a:r>
          </a:p>
          <a:p>
            <a:endParaRPr lang="en-GB" dirty="0" smtClean="0"/>
          </a:p>
          <a:p>
            <a:r>
              <a:rPr lang="en-GB" dirty="0" smtClean="0"/>
              <a:t>At the start of the civil war, Collins is outnumbered two to one</a:t>
            </a:r>
          </a:p>
          <a:p>
            <a:endParaRPr lang="en-GB" dirty="0" smtClean="0"/>
          </a:p>
          <a:p>
            <a:r>
              <a:rPr lang="en-GB" dirty="0" smtClean="0"/>
              <a:t>However, he is a FAR better organiser than De Valera</a:t>
            </a:r>
          </a:p>
          <a:p>
            <a:endParaRPr lang="en-GB" dirty="0" smtClean="0"/>
          </a:p>
          <a:p>
            <a:r>
              <a:rPr lang="en-GB" dirty="0" smtClean="0"/>
              <a:t>He also brings in lots of military weapons on loan from Britain such as aircraft, tanks, armoured cars and artillery as well as experienced </a:t>
            </a:r>
            <a:r>
              <a:rPr lang="en-GB" i="1" dirty="0" smtClean="0"/>
              <a:t>British</a:t>
            </a:r>
            <a:r>
              <a:rPr lang="en-GB" dirty="0" smtClean="0"/>
              <a:t> officers as technical advisors</a:t>
            </a:r>
          </a:p>
          <a:p>
            <a:pPr lvl="1"/>
            <a:r>
              <a:rPr lang="en-GB" dirty="0" smtClean="0"/>
              <a:t>He was able to do this because of all the networking he did during the peace treaty negotiations</a:t>
            </a:r>
          </a:p>
          <a:p>
            <a:pPr lvl="1"/>
            <a:r>
              <a:rPr lang="en-GB" dirty="0" smtClean="0"/>
              <a:t>He also has lots more money than the opposition</a:t>
            </a:r>
            <a:endParaRPr lang="en-GB"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Civil War</a:t>
            </a: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Collins uses a mixture of decapitation, full military engagement, propaganda and terrorism to devastating effect killing thousands of the top men of the opposition</a:t>
            </a:r>
          </a:p>
          <a:p>
            <a:endParaRPr lang="en-GB" dirty="0" smtClean="0"/>
          </a:p>
          <a:p>
            <a:r>
              <a:rPr lang="en-GB" dirty="0" smtClean="0"/>
              <a:t>In just one month he captures all the major Irish towns except for those in the west, especially West Cork</a:t>
            </a:r>
          </a:p>
          <a:p>
            <a:endParaRPr lang="en-GB" dirty="0" smtClean="0"/>
          </a:p>
          <a:p>
            <a:r>
              <a:rPr lang="en-GB" dirty="0" smtClean="0"/>
              <a:t>Coming from the same part of Cork himself, he tries a personal intervention in his home town to avoid more bloodshed in August 1922</a:t>
            </a:r>
          </a:p>
          <a:p>
            <a:endParaRPr lang="en-GB" dirty="0" smtClean="0"/>
          </a:p>
          <a:p>
            <a:endParaRPr lang="en-GB"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Civil War</a:t>
            </a:r>
            <a:endParaRPr lang="en-GB" dirty="0"/>
          </a:p>
        </p:txBody>
      </p:sp>
      <p:sp>
        <p:nvSpPr>
          <p:cNvPr id="3" name="Content Placeholder 2"/>
          <p:cNvSpPr>
            <a:spLocks noGrp="1"/>
          </p:cNvSpPr>
          <p:nvPr>
            <p:ph idx="1"/>
          </p:nvPr>
        </p:nvSpPr>
        <p:spPr/>
        <p:txBody>
          <a:bodyPr>
            <a:normAutofit lnSpcReduction="10000"/>
          </a:bodyPr>
          <a:lstStyle/>
          <a:p>
            <a:r>
              <a:rPr lang="en-GB" dirty="0" smtClean="0"/>
              <a:t>As he travelled towards his home town in Cork, his party was ambushed on the 22</a:t>
            </a:r>
            <a:r>
              <a:rPr lang="en-GB" baseline="30000" dirty="0" smtClean="0"/>
              <a:t>nd</a:t>
            </a:r>
            <a:r>
              <a:rPr lang="en-GB" dirty="0" smtClean="0"/>
              <a:t> August 1922. He was killed.</a:t>
            </a:r>
          </a:p>
          <a:p>
            <a:endParaRPr lang="en-GB" dirty="0" smtClean="0"/>
          </a:p>
          <a:p>
            <a:r>
              <a:rPr lang="en-GB" dirty="0" smtClean="0"/>
              <a:t>Without Collins to hold them back, the civil war turned nasty</a:t>
            </a:r>
          </a:p>
          <a:p>
            <a:endParaRPr lang="en-GB" dirty="0" smtClean="0"/>
          </a:p>
          <a:p>
            <a:r>
              <a:rPr lang="en-GB" dirty="0" smtClean="0"/>
              <a:t>Both sides started murdering the families of the leaders of the other side plus many more atrocities and crimes against humanity</a:t>
            </a:r>
            <a:endParaRPr lang="en-GB" dirty="0" smtClean="0"/>
          </a:p>
          <a:p>
            <a:endParaRPr lang="en-GB"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Civil War</a:t>
            </a:r>
            <a:endParaRPr lang="en-GB" dirty="0"/>
          </a:p>
        </p:txBody>
      </p:sp>
      <p:sp>
        <p:nvSpPr>
          <p:cNvPr id="3" name="Content Placeholder 2"/>
          <p:cNvSpPr>
            <a:spLocks noGrp="1"/>
          </p:cNvSpPr>
          <p:nvPr>
            <p:ph idx="1"/>
          </p:nvPr>
        </p:nvSpPr>
        <p:spPr/>
        <p:txBody>
          <a:bodyPr/>
          <a:lstStyle/>
          <a:p>
            <a:r>
              <a:rPr lang="en-GB" dirty="0" smtClean="0"/>
              <a:t>Also without Collins’ superior organisational skills, the Civil War took a lot longer</a:t>
            </a:r>
          </a:p>
          <a:p>
            <a:endParaRPr lang="en-GB" dirty="0" smtClean="0"/>
          </a:p>
          <a:p>
            <a:r>
              <a:rPr lang="en-GB" dirty="0" smtClean="0"/>
              <a:t>By March 1923 De Valera realised the war was lost, but the anti-treaty side ignored his pleas</a:t>
            </a:r>
          </a:p>
          <a:p>
            <a:endParaRPr lang="en-GB" dirty="0" smtClean="0"/>
          </a:p>
          <a:p>
            <a:r>
              <a:rPr lang="en-GB" dirty="0" smtClean="0"/>
              <a:t>By May 1923 all the main leaders of the anti-treaty side had been killed. This allowed De Valera to reassert control and end the war</a:t>
            </a:r>
            <a:endParaRPr lang="en-GB"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After the Civil War</a:t>
            </a:r>
            <a:endParaRPr lang="en-GB" dirty="0"/>
          </a:p>
        </p:txBody>
      </p:sp>
      <p:sp>
        <p:nvSpPr>
          <p:cNvPr id="3" name="Content Placeholder 2"/>
          <p:cNvSpPr>
            <a:spLocks noGrp="1"/>
          </p:cNvSpPr>
          <p:nvPr>
            <p:ph idx="1"/>
          </p:nvPr>
        </p:nvSpPr>
        <p:spPr/>
        <p:txBody>
          <a:bodyPr/>
          <a:lstStyle/>
          <a:p>
            <a:r>
              <a:rPr lang="en-GB" dirty="0" smtClean="0"/>
              <a:t>The total damage to infrastructure was vast: £3m in 1923 (£5.8 billion today)</a:t>
            </a:r>
          </a:p>
          <a:p>
            <a:endParaRPr lang="en-GB" dirty="0" smtClean="0"/>
          </a:p>
          <a:p>
            <a:r>
              <a:rPr lang="en-GB" dirty="0" smtClean="0"/>
              <a:t>Also the war cost £17m (£3.3 billion today)</a:t>
            </a:r>
          </a:p>
          <a:p>
            <a:endParaRPr lang="en-GB" dirty="0" smtClean="0"/>
          </a:p>
          <a:p>
            <a:r>
              <a:rPr lang="en-GB" dirty="0" smtClean="0"/>
              <a:t>The two sides of the civil war turned into the two main political parties of today:</a:t>
            </a:r>
          </a:p>
          <a:p>
            <a:pPr lvl="1"/>
            <a:r>
              <a:rPr lang="en-GB" dirty="0" smtClean="0"/>
              <a:t>Collins (pro-treaty) = Fine Gael</a:t>
            </a:r>
          </a:p>
          <a:p>
            <a:pPr lvl="1"/>
            <a:r>
              <a:rPr lang="en-GB" dirty="0" smtClean="0"/>
              <a:t>De Valera (anti-treaty) = Fine Fail</a:t>
            </a:r>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Average performance</a:t>
            </a:r>
            <a:endParaRPr lang="en-GB" dirty="0"/>
          </a:p>
        </p:txBody>
      </p:sp>
      <p:graphicFrame>
        <p:nvGraphicFramePr>
          <p:cNvPr id="4" name="Content Placeholder 3"/>
          <p:cNvGraphicFramePr>
            <a:graphicFrameLocks noGrp="1"/>
          </p:cNvGraphicFramePr>
          <p:nvPr>
            <p:ph idx="1"/>
          </p:nvPr>
        </p:nvGraphicFramePr>
        <p:xfrm>
          <a:off x="457200" y="1774825"/>
          <a:ext cx="8229600" cy="4625975"/>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After the Civil War</a:t>
            </a:r>
            <a:endParaRPr lang="en-GB" dirty="0"/>
          </a:p>
        </p:txBody>
      </p:sp>
      <p:sp>
        <p:nvSpPr>
          <p:cNvPr id="3" name="Content Placeholder 2"/>
          <p:cNvSpPr>
            <a:spLocks noGrp="1"/>
          </p:cNvSpPr>
          <p:nvPr>
            <p:ph idx="1"/>
          </p:nvPr>
        </p:nvSpPr>
        <p:spPr/>
        <p:txBody>
          <a:bodyPr>
            <a:normAutofit fontScale="85000" lnSpcReduction="20000"/>
          </a:bodyPr>
          <a:lstStyle/>
          <a:p>
            <a:r>
              <a:rPr lang="en-GB" dirty="0" smtClean="0"/>
              <a:t>Both political parties are liberal conservative which is unusual in Europe</a:t>
            </a:r>
          </a:p>
          <a:p>
            <a:endParaRPr lang="en-GB" dirty="0" smtClean="0"/>
          </a:p>
          <a:p>
            <a:r>
              <a:rPr lang="en-GB" dirty="0" smtClean="0"/>
              <a:t>Both parties are also very similar (also unusual)</a:t>
            </a:r>
          </a:p>
          <a:p>
            <a:endParaRPr lang="en-GB" dirty="0" smtClean="0"/>
          </a:p>
          <a:p>
            <a:r>
              <a:rPr lang="en-GB" dirty="0" smtClean="0"/>
              <a:t>The main difference is that Fine Fail believes in giving the people what they want (populist) whereas Fine Gael believes in giving the people what is better for them (paternalist)</a:t>
            </a:r>
          </a:p>
          <a:p>
            <a:endParaRPr lang="en-GB" dirty="0" smtClean="0"/>
          </a:p>
          <a:p>
            <a:r>
              <a:rPr lang="en-GB" dirty="0" smtClean="0"/>
              <a:t>Both are pro-business, though Fine Gael has much more support from businessmen and the rich. Fine Fail has more support from the poor and civil servants</a:t>
            </a:r>
            <a:endParaRPr lang="en-GB"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My contact details</a:t>
            </a:r>
            <a:endParaRPr lang="en-GB" dirty="0"/>
          </a:p>
        </p:txBody>
      </p:sp>
      <p:sp>
        <p:nvSpPr>
          <p:cNvPr id="3" name="Content Placeholder 2"/>
          <p:cNvSpPr>
            <a:spLocks noGrp="1"/>
          </p:cNvSpPr>
          <p:nvPr>
            <p:ph idx="1"/>
          </p:nvPr>
        </p:nvSpPr>
        <p:spPr/>
        <p:txBody>
          <a:bodyPr/>
          <a:lstStyle/>
          <a:p>
            <a:r>
              <a:rPr lang="en-GB" dirty="0" smtClean="0"/>
              <a:t>Probably you guys should join my network on LinkedIn</a:t>
            </a:r>
          </a:p>
          <a:p>
            <a:pPr lvl="1"/>
            <a:r>
              <a:rPr lang="en-GB" dirty="0" smtClean="0"/>
              <a:t>LinkedIn is a social network for business people</a:t>
            </a:r>
          </a:p>
          <a:p>
            <a:pPr lvl="1"/>
            <a:r>
              <a:rPr lang="en-GB" dirty="0" smtClean="0"/>
              <a:t>It is particularly useful for business networking</a:t>
            </a:r>
          </a:p>
          <a:p>
            <a:pPr lvl="1"/>
            <a:r>
              <a:rPr lang="en-GB" dirty="0" smtClean="0"/>
              <a:t>This way we can help each other in future job or business contracts</a:t>
            </a:r>
          </a:p>
          <a:p>
            <a:endParaRPr lang="en-GB" dirty="0" smtClean="0"/>
          </a:p>
          <a:p>
            <a:r>
              <a:rPr lang="en-GB" dirty="0" smtClean="0"/>
              <a:t>You </a:t>
            </a:r>
            <a:r>
              <a:rPr lang="en-GB" dirty="0" smtClean="0"/>
              <a:t>can find me at </a:t>
            </a:r>
            <a:r>
              <a:rPr lang="en-GB" dirty="0" smtClean="0">
                <a:hlinkClick r:id="rId2"/>
              </a:rPr>
              <a:t>http://</a:t>
            </a:r>
            <a:r>
              <a:rPr lang="en-GB" dirty="0" smtClean="0">
                <a:hlinkClick r:id="rId2"/>
              </a:rPr>
              <a:t>www.linkedin.com/in/nialldouglas</a:t>
            </a:r>
            <a:endParaRPr lang="en-GB" dirty="0" smtClean="0"/>
          </a:p>
          <a:p>
            <a:endParaRPr lang="en-GB"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My contact details</a:t>
            </a:r>
            <a:endParaRPr lang="en-GB" dirty="0"/>
          </a:p>
        </p:txBody>
      </p:sp>
      <p:sp>
        <p:nvSpPr>
          <p:cNvPr id="3" name="Content Placeholder 2"/>
          <p:cNvSpPr>
            <a:spLocks noGrp="1"/>
          </p:cNvSpPr>
          <p:nvPr>
            <p:ph idx="1"/>
          </p:nvPr>
        </p:nvSpPr>
        <p:spPr/>
        <p:txBody>
          <a:bodyPr>
            <a:normAutofit fontScale="85000" lnSpcReduction="10000"/>
          </a:bodyPr>
          <a:lstStyle/>
          <a:p>
            <a:r>
              <a:rPr lang="en-GB" dirty="0" smtClean="0"/>
              <a:t>My personal website is at </a:t>
            </a:r>
            <a:r>
              <a:rPr lang="en-GB" dirty="0" smtClean="0">
                <a:hlinkClick r:id="rId2"/>
              </a:rPr>
              <a:t>http://www.nedprod.com/</a:t>
            </a:r>
            <a:endParaRPr lang="en-GB" dirty="0" smtClean="0"/>
          </a:p>
          <a:p>
            <a:endParaRPr lang="en-GB" dirty="0" smtClean="0"/>
          </a:p>
          <a:p>
            <a:r>
              <a:rPr lang="en-GB" dirty="0" smtClean="0"/>
              <a:t>My business website is at </a:t>
            </a:r>
            <a:r>
              <a:rPr lang="en-GB" dirty="0" smtClean="0">
                <a:hlinkClick r:id="rId3"/>
              </a:rPr>
              <a:t>http://www.nedproductions.biz/</a:t>
            </a:r>
            <a:endParaRPr lang="en-GB" dirty="0" smtClean="0"/>
          </a:p>
          <a:p>
            <a:endParaRPr lang="en-GB" dirty="0" smtClean="0"/>
          </a:p>
          <a:p>
            <a:r>
              <a:rPr lang="en-GB" dirty="0" smtClean="0"/>
              <a:t>My </a:t>
            </a:r>
            <a:r>
              <a:rPr lang="en-GB" dirty="0" err="1" smtClean="0"/>
              <a:t>facebook</a:t>
            </a:r>
            <a:r>
              <a:rPr lang="en-GB" dirty="0" smtClean="0"/>
              <a:t> is at </a:t>
            </a:r>
            <a:r>
              <a:rPr lang="en-GB" dirty="0" smtClean="0">
                <a:hlinkClick r:id="rId4"/>
              </a:rPr>
              <a:t>http://</a:t>
            </a:r>
            <a:r>
              <a:rPr lang="en-GB" dirty="0" smtClean="0">
                <a:hlinkClick r:id="rId4"/>
              </a:rPr>
              <a:t>www.facebook.com/nialldouglas</a:t>
            </a:r>
            <a:endParaRPr lang="en-GB" dirty="0" smtClean="0"/>
          </a:p>
          <a:p>
            <a:endParaRPr lang="en-GB" dirty="0" smtClean="0"/>
          </a:p>
          <a:p>
            <a:r>
              <a:rPr lang="en-GB" dirty="0" smtClean="0"/>
              <a:t>And my email is at </a:t>
            </a:r>
            <a:r>
              <a:rPr lang="en-GB" dirty="0" smtClean="0">
                <a:hlinkClick r:id="rId5"/>
              </a:rPr>
              <a:t>niall@nedprod.com</a:t>
            </a:r>
            <a:endParaRPr lang="en-GB" dirty="0" smtClean="0"/>
          </a:p>
          <a:p>
            <a:endParaRPr lang="en-GB" dirty="0" smtClean="0"/>
          </a:p>
          <a:p>
            <a:r>
              <a:rPr lang="en-GB" dirty="0" smtClean="0"/>
              <a:t>Do get in contact if you think I can help or advise on something (or just to catch up!)</a:t>
            </a:r>
            <a:endParaRPr lang="en-GB"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Goodbye!</a:t>
            </a:r>
            <a:endParaRPr lang="en-GB" dirty="0"/>
          </a:p>
        </p:txBody>
      </p:sp>
      <p:sp>
        <p:nvSpPr>
          <p:cNvPr id="3" name="Content Placeholder 2"/>
          <p:cNvSpPr>
            <a:spLocks noGrp="1"/>
          </p:cNvSpPr>
          <p:nvPr>
            <p:ph idx="1"/>
          </p:nvPr>
        </p:nvSpPr>
        <p:spPr/>
        <p:txBody>
          <a:bodyPr/>
          <a:lstStyle/>
          <a:p>
            <a:r>
              <a:rPr lang="en-GB" dirty="0" smtClean="0"/>
              <a:t>Otherwise, best of luck in all your futures!</a:t>
            </a:r>
          </a:p>
          <a:p>
            <a:endParaRPr lang="en-GB" dirty="0" smtClean="0"/>
          </a:p>
          <a:p>
            <a:r>
              <a:rPr lang="en-GB" dirty="0" smtClean="0"/>
              <a:t>It has been an honour and a privilege to teach you!</a:t>
            </a:r>
          </a:p>
          <a:p>
            <a:endParaRPr lang="en-GB" dirty="0" smtClean="0"/>
          </a:p>
          <a:p>
            <a:r>
              <a:rPr lang="en-GB" dirty="0" smtClean="0"/>
              <a:t>You’re all very intelligent and I am absolutely sure you all will have very bright futures!</a:t>
            </a:r>
          </a:p>
          <a:p>
            <a:endParaRPr lang="en-GB" dirty="0" smtClean="0"/>
          </a:p>
          <a:p>
            <a:r>
              <a:rPr lang="en-GB" dirty="0" smtClean="0"/>
              <a:t>Thank you for having me, and goodbye!</a:t>
            </a:r>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Max performance</a:t>
            </a:r>
            <a:endParaRPr lang="en-GB" dirty="0"/>
          </a:p>
        </p:txBody>
      </p:sp>
      <p:graphicFrame>
        <p:nvGraphicFramePr>
          <p:cNvPr id="4" name="Content Placeholder 3"/>
          <p:cNvGraphicFramePr>
            <a:graphicFrameLocks noGrp="1"/>
          </p:cNvGraphicFramePr>
          <p:nvPr>
            <p:ph idx="1"/>
          </p:nvPr>
        </p:nvGraphicFramePr>
        <p:xfrm>
          <a:off x="457200" y="1774825"/>
          <a:ext cx="8229600" cy="4625975"/>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Min performance</a:t>
            </a:r>
            <a:endParaRPr lang="en-GB" dirty="0"/>
          </a:p>
        </p:txBody>
      </p:sp>
      <p:graphicFrame>
        <p:nvGraphicFramePr>
          <p:cNvPr id="4" name="Content Placeholder 3"/>
          <p:cNvGraphicFramePr>
            <a:graphicFrameLocks noGrp="1"/>
          </p:cNvGraphicFramePr>
          <p:nvPr>
            <p:ph idx="1"/>
          </p:nvPr>
        </p:nvGraphicFramePr>
        <p:xfrm>
          <a:off x="457200" y="1774825"/>
          <a:ext cx="8229600" cy="4625975"/>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Irish Revolution</a:t>
            </a:r>
            <a:endParaRPr lang="en-GB" dirty="0"/>
          </a:p>
        </p:txBody>
      </p:sp>
      <p:sp>
        <p:nvSpPr>
          <p:cNvPr id="3" name="Content Placeholder 2"/>
          <p:cNvSpPr>
            <a:spLocks noGrp="1"/>
          </p:cNvSpPr>
          <p:nvPr>
            <p:ph idx="1"/>
          </p:nvPr>
        </p:nvSpPr>
        <p:spPr/>
        <p:txBody>
          <a:bodyPr>
            <a:normAutofit lnSpcReduction="10000"/>
          </a:bodyPr>
          <a:lstStyle/>
          <a:p>
            <a:r>
              <a:rPr lang="en-GB" dirty="0" smtClean="0"/>
              <a:t>Yesterday we saw how Michael Collins had pioneered the use of </a:t>
            </a:r>
            <a:r>
              <a:rPr lang="en-GB" i="1" dirty="0" smtClean="0"/>
              <a:t>asymmetric warfare </a:t>
            </a:r>
            <a:r>
              <a:rPr lang="en-GB" dirty="0" smtClean="0"/>
              <a:t>to beat the British Empire</a:t>
            </a:r>
          </a:p>
          <a:p>
            <a:pPr lvl="1"/>
            <a:r>
              <a:rPr lang="en-GB" dirty="0" smtClean="0"/>
              <a:t>He used </a:t>
            </a:r>
            <a:r>
              <a:rPr lang="en-GB" i="1" dirty="0" smtClean="0"/>
              <a:t>information</a:t>
            </a:r>
            <a:r>
              <a:rPr lang="en-GB" dirty="0" smtClean="0"/>
              <a:t> to fight the Empire without fighting them</a:t>
            </a:r>
          </a:p>
          <a:p>
            <a:pPr lvl="2"/>
            <a:r>
              <a:rPr lang="en-GB" dirty="0" smtClean="0"/>
              <a:t>He used finance to raise a whole load of money</a:t>
            </a:r>
          </a:p>
          <a:p>
            <a:pPr lvl="2"/>
            <a:r>
              <a:rPr lang="en-GB" dirty="0" smtClean="0"/>
              <a:t>He then used that money to bribe people for information</a:t>
            </a:r>
          </a:p>
          <a:p>
            <a:pPr lvl="2"/>
            <a:r>
              <a:rPr lang="en-GB" dirty="0" smtClean="0"/>
              <a:t>He then used that information to make Ireland ungovernable by assassinating anyone </a:t>
            </a:r>
            <a:r>
              <a:rPr lang="en-GB" dirty="0" smtClean="0"/>
              <a:t>helping the British</a:t>
            </a:r>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Irish Revolution</a:t>
            </a:r>
            <a:endParaRPr lang="en-GB" dirty="0"/>
          </a:p>
        </p:txBody>
      </p:sp>
      <p:sp>
        <p:nvSpPr>
          <p:cNvPr id="3" name="Content Placeholder 2"/>
          <p:cNvSpPr>
            <a:spLocks noGrp="1"/>
          </p:cNvSpPr>
          <p:nvPr>
            <p:ph idx="1"/>
          </p:nvPr>
        </p:nvSpPr>
        <p:spPr/>
        <p:txBody>
          <a:bodyPr>
            <a:normAutofit lnSpcReduction="10000"/>
          </a:bodyPr>
          <a:lstStyle/>
          <a:p>
            <a:r>
              <a:rPr lang="en-GB" dirty="0" smtClean="0"/>
              <a:t>This had sucked up:</a:t>
            </a:r>
          </a:p>
          <a:p>
            <a:pPr lvl="1"/>
            <a:r>
              <a:rPr lang="en-GB" dirty="0" smtClean="0"/>
              <a:t> 57,000 British soldiers</a:t>
            </a:r>
          </a:p>
          <a:p>
            <a:pPr lvl="1"/>
            <a:r>
              <a:rPr lang="en-GB" dirty="0" smtClean="0"/>
              <a:t>14,200 Special Police</a:t>
            </a:r>
          </a:p>
          <a:p>
            <a:pPr lvl="1"/>
            <a:r>
              <a:rPr lang="en-GB" dirty="0" smtClean="0"/>
              <a:t>2,600 Black and Tans</a:t>
            </a:r>
          </a:p>
          <a:p>
            <a:endParaRPr lang="en-GB" dirty="0" smtClean="0"/>
          </a:p>
          <a:p>
            <a:r>
              <a:rPr lang="en-GB" dirty="0" smtClean="0"/>
              <a:t>And with no income:</a:t>
            </a:r>
          </a:p>
          <a:p>
            <a:pPr lvl="1"/>
            <a:r>
              <a:rPr lang="en-GB" dirty="0" smtClean="0"/>
              <a:t>No functioning tax collection</a:t>
            </a:r>
          </a:p>
          <a:p>
            <a:pPr lvl="1"/>
            <a:r>
              <a:rPr lang="en-GB" dirty="0" smtClean="0"/>
              <a:t>No functioning legal system</a:t>
            </a:r>
          </a:p>
          <a:p>
            <a:pPr lvl="1"/>
            <a:r>
              <a:rPr lang="en-GB" dirty="0" smtClean="0"/>
              <a:t>No functioning police system</a:t>
            </a:r>
            <a:endParaRPr lang="en-GB"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Irish Revolution</a:t>
            </a:r>
            <a:endParaRPr lang="en-GB" dirty="0"/>
          </a:p>
        </p:txBody>
      </p:sp>
      <p:sp>
        <p:nvSpPr>
          <p:cNvPr id="3" name="Content Placeholder 2"/>
          <p:cNvSpPr>
            <a:spLocks noGrp="1"/>
          </p:cNvSpPr>
          <p:nvPr>
            <p:ph idx="1"/>
          </p:nvPr>
        </p:nvSpPr>
        <p:spPr/>
        <p:txBody>
          <a:bodyPr/>
          <a:lstStyle/>
          <a:p>
            <a:r>
              <a:rPr lang="en-GB" dirty="0" smtClean="0"/>
              <a:t>Britain was broke after the first World War, so money was very, very tight and the Irish war was expensive</a:t>
            </a:r>
          </a:p>
          <a:p>
            <a:endParaRPr lang="en-GB" dirty="0" smtClean="0"/>
          </a:p>
          <a:p>
            <a:r>
              <a:rPr lang="en-GB" dirty="0" smtClean="0"/>
              <a:t>Despite this, the British Cabinet (the Ministers who run the country) were determined to win through force</a:t>
            </a:r>
          </a:p>
          <a:p>
            <a:endParaRPr lang="en-GB" dirty="0" smtClean="0"/>
          </a:p>
          <a:p>
            <a:r>
              <a:rPr lang="en-GB" dirty="0" smtClean="0"/>
              <a:t>But Field Marshall Smuts had a plan ...</a:t>
            </a:r>
            <a:endParaRPr lang="en-GB"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Irish Revolution</a:t>
            </a: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In his weekly chats with King George, both men had become rather upset with the atrocities going on in Ireland</a:t>
            </a:r>
          </a:p>
          <a:p>
            <a:endParaRPr lang="en-GB" dirty="0" smtClean="0"/>
          </a:p>
          <a:p>
            <a:r>
              <a:rPr lang="en-GB" dirty="0" smtClean="0"/>
              <a:t>In past times Kings and Queens had felt such things necessary because they </a:t>
            </a:r>
            <a:r>
              <a:rPr lang="en-GB" i="1" dirty="0" smtClean="0"/>
              <a:t>threatened the English state</a:t>
            </a:r>
            <a:r>
              <a:rPr lang="en-GB" dirty="0" smtClean="0"/>
              <a:t> e.g. The </a:t>
            </a:r>
            <a:r>
              <a:rPr lang="en-GB" dirty="0" err="1" smtClean="0"/>
              <a:t>Jacobites</a:t>
            </a:r>
            <a:r>
              <a:rPr lang="en-GB" dirty="0" smtClean="0"/>
              <a:t> were French and Catholic inspired and sought to overthrow the British monarchy</a:t>
            </a:r>
          </a:p>
          <a:p>
            <a:endParaRPr lang="en-GB" dirty="0" smtClean="0"/>
          </a:p>
          <a:p>
            <a:r>
              <a:rPr lang="en-GB" dirty="0" smtClean="0"/>
              <a:t>This time round these revolutionaries were very different ...</a:t>
            </a:r>
            <a:endParaRPr lang="en-GB"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3677</TotalTime>
  <Words>1768</Words>
  <Application>Microsoft Office PowerPoint</Application>
  <PresentationFormat>On-screen Show (4:3)</PresentationFormat>
  <Paragraphs>181</Paragraphs>
  <Slides>33</Slides>
  <Notes>0</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Module</vt:lpstr>
      <vt:lpstr>Week 12: The European Union  Thursday 14th April</vt:lpstr>
      <vt:lpstr>Schedule for Today</vt:lpstr>
      <vt:lpstr>Average performance</vt:lpstr>
      <vt:lpstr>Max performance</vt:lpstr>
      <vt:lpstr>Min performance</vt:lpstr>
      <vt:lpstr>The Irish Revolution</vt:lpstr>
      <vt:lpstr>The Irish Revolution</vt:lpstr>
      <vt:lpstr>The Irish Revolution</vt:lpstr>
      <vt:lpstr>The Irish Revolution</vt:lpstr>
      <vt:lpstr>The Irish Revolutionaries</vt:lpstr>
      <vt:lpstr>The Irish Revolution</vt:lpstr>
      <vt:lpstr>The Irish Revolution</vt:lpstr>
      <vt:lpstr>The Irish Revolution</vt:lpstr>
      <vt:lpstr>The Irish Revolution</vt:lpstr>
      <vt:lpstr>The Peace Negotiations</vt:lpstr>
      <vt:lpstr>Slide 16</vt:lpstr>
      <vt:lpstr>The famous first photo of Collins</vt:lpstr>
      <vt:lpstr>The Peace Negotiations</vt:lpstr>
      <vt:lpstr>The Peace Negotiations</vt:lpstr>
      <vt:lpstr>The Peace Negotiations</vt:lpstr>
      <vt:lpstr>The Peace Negotiations</vt:lpstr>
      <vt:lpstr>Slide 22</vt:lpstr>
      <vt:lpstr>The Civil War</vt:lpstr>
      <vt:lpstr>The Civil War</vt:lpstr>
      <vt:lpstr>The Civil War</vt:lpstr>
      <vt:lpstr>The Civil War</vt:lpstr>
      <vt:lpstr>The Civil War</vt:lpstr>
      <vt:lpstr>The Civil War</vt:lpstr>
      <vt:lpstr>After the Civil War</vt:lpstr>
      <vt:lpstr>After the Civil War</vt:lpstr>
      <vt:lpstr>My contact details</vt:lpstr>
      <vt:lpstr>My contact details</vt:lpstr>
      <vt:lpstr>Goodbye!</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Week 4: International Business</dc:title>
  <dc:creator/>
  <cp:lastModifiedBy>Niall Douglas</cp:lastModifiedBy>
  <cp:revision>183</cp:revision>
  <dcterms:created xsi:type="dcterms:W3CDTF">2006-08-16T00:00:00Z</dcterms:created>
  <dcterms:modified xsi:type="dcterms:W3CDTF">2011-04-14T06:51:46Z</dcterms:modified>
</cp:coreProperties>
</file>