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27"/>
  </p:handoutMasterIdLst>
  <p:sldIdLst>
    <p:sldId id="256" r:id="rId2"/>
    <p:sldId id="324" r:id="rId3"/>
    <p:sldId id="342" r:id="rId4"/>
    <p:sldId id="348" r:id="rId5"/>
    <p:sldId id="349" r:id="rId6"/>
    <p:sldId id="350" r:id="rId7"/>
    <p:sldId id="351" r:id="rId8"/>
    <p:sldId id="344" r:id="rId9"/>
    <p:sldId id="345" r:id="rId10"/>
    <p:sldId id="346" r:id="rId11"/>
    <p:sldId id="347" r:id="rId12"/>
    <p:sldId id="352" r:id="rId13"/>
    <p:sldId id="353" r:id="rId14"/>
    <p:sldId id="354" r:id="rId15"/>
    <p:sldId id="356" r:id="rId16"/>
    <p:sldId id="355" r:id="rId17"/>
    <p:sldId id="357" r:id="rId18"/>
    <p:sldId id="358" r:id="rId19"/>
    <p:sldId id="359" r:id="rId20"/>
    <p:sldId id="360" r:id="rId21"/>
    <p:sldId id="361" r:id="rId22"/>
    <p:sldId id="364" r:id="rId23"/>
    <p:sldId id="362" r:id="rId24"/>
    <p:sldId id="363" r:id="rId25"/>
    <p:sldId id="365" r:id="rId26"/>
  </p:sldIdLst>
  <p:sldSz cx="9144000" cy="6858000" type="screen4x3"/>
  <p:notesSz cx="9874250"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6" autoAdjust="0"/>
    <p:restoredTop sz="94754" autoAdjust="0"/>
  </p:normalViewPr>
  <p:slideViewPr>
    <p:cSldViewPr>
      <p:cViewPr varScale="1">
        <p:scale>
          <a:sx n="52" d="100"/>
          <a:sy n="52" d="100"/>
        </p:scale>
        <p:origin x="-102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842" cy="339884"/>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5593123" y="0"/>
            <a:ext cx="4278842" cy="339884"/>
          </a:xfrm>
          <a:prstGeom prst="rect">
            <a:avLst/>
          </a:prstGeom>
        </p:spPr>
        <p:txBody>
          <a:bodyPr vert="horz" lIns="91440" tIns="45720" rIns="91440" bIns="45720" rtlCol="0"/>
          <a:lstStyle>
            <a:lvl1pPr algn="r">
              <a:defRPr sz="1200"/>
            </a:lvl1pPr>
          </a:lstStyle>
          <a:p>
            <a:fld id="{BA56187F-F307-4310-A7E3-810535E2EFB5}" type="datetimeFigureOut">
              <a:rPr lang="en-IE" smtClean="0"/>
              <a:pPr/>
              <a:t>12/04/2011</a:t>
            </a:fld>
            <a:endParaRPr lang="en-IE"/>
          </a:p>
        </p:txBody>
      </p:sp>
      <p:sp>
        <p:nvSpPr>
          <p:cNvPr id="4" name="Footer Placeholder 3"/>
          <p:cNvSpPr>
            <a:spLocks noGrp="1"/>
          </p:cNvSpPr>
          <p:nvPr>
            <p:ph type="ftr" sz="quarter" idx="2"/>
          </p:nvPr>
        </p:nvSpPr>
        <p:spPr>
          <a:xfrm>
            <a:off x="0" y="6456612"/>
            <a:ext cx="4278842" cy="339884"/>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5593123" y="6456612"/>
            <a:ext cx="4278842" cy="339884"/>
          </a:xfrm>
          <a:prstGeom prst="rect">
            <a:avLst/>
          </a:prstGeom>
        </p:spPr>
        <p:txBody>
          <a:bodyPr vert="horz" lIns="91440" tIns="45720" rIns="91440" bIns="45720" rtlCol="0" anchor="b"/>
          <a:lstStyle>
            <a:lvl1pPr algn="r">
              <a:defRPr sz="1200"/>
            </a:lvl1pPr>
          </a:lstStyle>
          <a:p>
            <a:fld id="{5C20CEF0-4118-4B22-BB79-644B293772EB}" type="slidenum">
              <a:rPr lang="en-IE" smtClean="0"/>
              <a:pPr/>
              <a:t>‹#›</a:t>
            </a:fld>
            <a:endParaRPr lang="en-IE"/>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D8BD707-D9CF-40AE-B4C6-C98DA3205C09}" type="datetimeFigureOut">
              <a:rPr lang="en-US" smtClean="0"/>
              <a:pPr/>
              <a:t>4/12/2011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D8BD707-D9CF-40AE-B4C6-C98DA3205C09}" type="datetimeFigureOut">
              <a:rPr lang="en-US" smtClean="0"/>
              <a:pPr/>
              <a:t>4/12/2011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Week 12: The European Union</a:t>
            </a:r>
            <a:br>
              <a:rPr lang="en-GB" dirty="0" smtClean="0"/>
            </a:br>
            <a:r>
              <a:rPr lang="en-GB" dirty="0" smtClean="0"/>
              <a:t/>
            </a:r>
            <a:br>
              <a:rPr lang="en-GB" dirty="0" smtClean="0"/>
            </a:br>
            <a:r>
              <a:rPr lang="en-GB" sz="3100" dirty="0" smtClean="0"/>
              <a:t>Wednes</a:t>
            </a:r>
            <a:r>
              <a:rPr lang="en-GB" sz="3100" dirty="0" smtClean="0"/>
              <a:t>day 13</a:t>
            </a:r>
            <a:r>
              <a:rPr lang="en-GB" sz="3100" baseline="30000" dirty="0" smtClean="0"/>
              <a:t>th</a:t>
            </a:r>
            <a:r>
              <a:rPr lang="en-GB" sz="3100" dirty="0" smtClean="0"/>
              <a:t> </a:t>
            </a:r>
            <a:r>
              <a:rPr lang="en-GB" sz="3100" dirty="0" smtClean="0"/>
              <a:t>April</a:t>
            </a:r>
            <a:endParaRPr lang="en-GB" sz="3100" dirty="0"/>
          </a:p>
        </p:txBody>
      </p:sp>
      <p:sp>
        <p:nvSpPr>
          <p:cNvPr id="3" name="Subtitle 2"/>
          <p:cNvSpPr>
            <a:spLocks noGrp="1"/>
          </p:cNvSpPr>
          <p:nvPr>
            <p:ph type="subTitle" idx="1"/>
          </p:nvPr>
        </p:nvSpPr>
        <p:spPr/>
        <p:txBody>
          <a:bodyPr/>
          <a:lstStyle/>
          <a:p>
            <a:r>
              <a:rPr lang="en-GB" dirty="0" smtClean="0"/>
              <a:t>Mr. Niall Douglas</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Boer War</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Most importantly for Ireland, General Smuts was brought into the British Army as Field Marshall Smuts where he was considered a genius among geniuses, not just militarily but also as a thinker</a:t>
            </a:r>
          </a:p>
          <a:p>
            <a:endParaRPr lang="en-GB" dirty="0" smtClean="0"/>
          </a:p>
          <a:p>
            <a:pPr lvl="1"/>
            <a:r>
              <a:rPr lang="en-GB" dirty="0" smtClean="0"/>
              <a:t>Albert Einstein said of Smuts when reading Smuts’ book </a:t>
            </a:r>
            <a:r>
              <a:rPr lang="en-GB" i="1" dirty="0" smtClean="0"/>
              <a:t>Holism and Evolution</a:t>
            </a:r>
            <a:r>
              <a:rPr lang="en-GB" dirty="0" smtClean="0"/>
              <a:t> (1926) that Smuts was one of three people in the world he knew of who fully understood general relativity.</a:t>
            </a:r>
          </a:p>
          <a:p>
            <a:endParaRPr lang="en-GB" dirty="0" smtClean="0"/>
          </a:p>
          <a:p>
            <a:pPr lvl="1"/>
            <a:r>
              <a:rPr lang="en-GB" dirty="0" smtClean="0"/>
              <a:t>He also said that his theory – general relativity – and Smuts’ </a:t>
            </a:r>
            <a:r>
              <a:rPr lang="en-GB" i="1" dirty="0" smtClean="0"/>
              <a:t>holism</a:t>
            </a:r>
            <a:r>
              <a:rPr lang="en-GB" dirty="0" smtClean="0"/>
              <a:t> would be the two most important theories for mankind in the next two hundred years (and he was right!)</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Boer War</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Smuts went on to fight in both the first AND second world wars, becoming even more of a legend as he did so. He was a close friend of King George in Britain, as well of Lloyd George the British Prime Minister</a:t>
            </a:r>
          </a:p>
          <a:p>
            <a:pPr lvl="1"/>
            <a:r>
              <a:rPr lang="en-GB" dirty="0" smtClean="0"/>
              <a:t>He was the only person to sign BOTH peace treaties of the first and second world wars!</a:t>
            </a:r>
          </a:p>
          <a:p>
            <a:endParaRPr lang="en-GB" dirty="0" smtClean="0"/>
          </a:p>
          <a:p>
            <a:r>
              <a:rPr lang="en-GB" dirty="0" smtClean="0"/>
              <a:t>This matters, because Field Marshall Smuts decided to help the Irish, and history doesn’t mention this often (Smuts also invented apartheid, so he’s been deleted from the record) </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1916 rising</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By 1916 </a:t>
            </a:r>
            <a:r>
              <a:rPr lang="en-GB" dirty="0" err="1" smtClean="0"/>
              <a:t>Irishness</a:t>
            </a:r>
            <a:r>
              <a:rPr lang="en-GB" dirty="0" smtClean="0"/>
              <a:t> had become defined as one of </a:t>
            </a:r>
            <a:r>
              <a:rPr lang="en-GB" i="1" dirty="0" smtClean="0"/>
              <a:t>character</a:t>
            </a:r>
            <a:r>
              <a:rPr lang="en-GB" dirty="0" smtClean="0"/>
              <a:t> </a:t>
            </a:r>
            <a:r>
              <a:rPr lang="en-GB" dirty="0" smtClean="0"/>
              <a:t>not where one was born</a:t>
            </a:r>
          </a:p>
          <a:p>
            <a:endParaRPr lang="en-GB" dirty="0" smtClean="0"/>
          </a:p>
          <a:p>
            <a:r>
              <a:rPr lang="en-GB" dirty="0" smtClean="0"/>
              <a:t>So, now the Irish population considering themselves Irish were maybe 20 million strong. Moreover, the US Irish were increasingly wealthy</a:t>
            </a:r>
          </a:p>
          <a:p>
            <a:endParaRPr lang="en-GB" dirty="0" smtClean="0"/>
          </a:p>
          <a:p>
            <a:r>
              <a:rPr lang="en-GB" dirty="0" smtClean="0"/>
              <a:t>A man called </a:t>
            </a:r>
            <a:r>
              <a:rPr lang="en-GB" dirty="0" err="1" smtClean="0"/>
              <a:t>Eamon</a:t>
            </a:r>
            <a:r>
              <a:rPr lang="en-GB" dirty="0" smtClean="0"/>
              <a:t> De Valera was born in New York in 1882, the child of an Irish mother and Spanish/Cuban father. Being born in the USA, he therefore had a US passport ...</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1916 rising</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He was sent home to Ireland to study to become a priest, but decided instead to free Ireland from British Rule</a:t>
            </a:r>
          </a:p>
          <a:p>
            <a:endParaRPr lang="en-GB" dirty="0" smtClean="0"/>
          </a:p>
          <a:p>
            <a:r>
              <a:rPr lang="en-GB" dirty="0" smtClean="0"/>
              <a:t>So in concert with others he staged an insurrection in 1916, taking over several key buildings</a:t>
            </a:r>
          </a:p>
          <a:p>
            <a:endParaRPr lang="en-GB" dirty="0" smtClean="0"/>
          </a:p>
          <a:p>
            <a:r>
              <a:rPr lang="en-GB" dirty="0" smtClean="0"/>
              <a:t>The British brought in artillery and used naval vessels to shell those buildings. After several days, they had to surrender</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There was a young man aged 26 in the revolutionaries called Michael Collins who was from Cork</a:t>
            </a:r>
          </a:p>
          <a:p>
            <a:endParaRPr lang="en-GB" dirty="0" smtClean="0"/>
          </a:p>
          <a:p>
            <a:pPr lvl="1"/>
            <a:r>
              <a:rPr lang="en-GB" dirty="0" smtClean="0"/>
              <a:t>Collins was part of the land owning Irish middle class. Aged 16 he took employment in London working for the Royal Mail in their </a:t>
            </a:r>
            <a:r>
              <a:rPr lang="en-GB" i="1" dirty="0" smtClean="0"/>
              <a:t>finance</a:t>
            </a:r>
            <a:r>
              <a:rPr lang="en-GB" dirty="0" smtClean="0"/>
              <a:t> department</a:t>
            </a:r>
          </a:p>
          <a:p>
            <a:endParaRPr lang="en-GB" dirty="0" smtClean="0"/>
          </a:p>
          <a:p>
            <a:pPr lvl="1"/>
            <a:r>
              <a:rPr lang="en-GB" dirty="0" smtClean="0"/>
              <a:t>At age 20 he went to work for an eminent firm of </a:t>
            </a:r>
            <a:r>
              <a:rPr lang="en-GB" i="1" dirty="0" smtClean="0"/>
              <a:t>stockbrokers</a:t>
            </a:r>
            <a:r>
              <a:rPr lang="en-GB" dirty="0" smtClean="0"/>
              <a:t> in London</a:t>
            </a:r>
          </a:p>
          <a:p>
            <a:endParaRPr lang="en-GB" dirty="0" smtClean="0"/>
          </a:p>
          <a:p>
            <a:pPr lvl="1"/>
            <a:r>
              <a:rPr lang="en-GB" dirty="0" smtClean="0"/>
              <a:t>At age 25 he went to work for </a:t>
            </a:r>
            <a:r>
              <a:rPr lang="en-US" dirty="0" smtClean="0"/>
              <a:t> Guaranty Trust Company of New </a:t>
            </a:r>
            <a:r>
              <a:rPr lang="en-US" dirty="0" smtClean="0"/>
              <a:t>York (better known today as </a:t>
            </a:r>
            <a:r>
              <a:rPr lang="en-US" b="1" dirty="0" smtClean="0"/>
              <a:t>J.P. Morgan</a:t>
            </a:r>
            <a:r>
              <a:rPr lang="en-US" dirty="0" smtClean="0"/>
              <a:t>). One year later he went home to join the 1916 rising.</a:t>
            </a:r>
            <a:endParaRPr lang="en-GB"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That experience of finance turned out to be very, very important ...</a:t>
            </a:r>
          </a:p>
          <a:p>
            <a:endParaRPr lang="en-GB" dirty="0" smtClean="0"/>
          </a:p>
          <a:p>
            <a:r>
              <a:rPr lang="en-GB" dirty="0" smtClean="0"/>
              <a:t>After the 1916 rising, all the leaders except for De Valera (because of his US passport and World War I) were executed via hanging or firing squad</a:t>
            </a:r>
          </a:p>
          <a:p>
            <a:endParaRPr lang="en-GB" dirty="0" smtClean="0"/>
          </a:p>
          <a:p>
            <a:r>
              <a:rPr lang="en-GB" dirty="0" smtClean="0"/>
              <a:t>The rest were put into prison until 1918. While there, Collins read lots about the Boer War and Field Marshall Smuts in particular. He began to think of a way to win without fighting ...</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lstStyle/>
          <a:p>
            <a:r>
              <a:rPr lang="en-GB" dirty="0" smtClean="0"/>
              <a:t>From 1918 Collins began to set up a network of </a:t>
            </a:r>
            <a:r>
              <a:rPr lang="en-GB" i="1" dirty="0" smtClean="0"/>
              <a:t>spies</a:t>
            </a:r>
            <a:r>
              <a:rPr lang="en-GB" dirty="0" smtClean="0"/>
              <a:t> throughout the British Empire</a:t>
            </a:r>
          </a:p>
          <a:p>
            <a:endParaRPr lang="en-GB" dirty="0" smtClean="0"/>
          </a:p>
          <a:p>
            <a:r>
              <a:rPr lang="en-GB" dirty="0" smtClean="0"/>
              <a:t>He also set up a </a:t>
            </a:r>
            <a:r>
              <a:rPr lang="en-GB" i="1" dirty="0" smtClean="0"/>
              <a:t>war bond</a:t>
            </a:r>
            <a:r>
              <a:rPr lang="en-GB" dirty="0" smtClean="0"/>
              <a:t> i.e. A financial instrument used for raising money using his banking connections</a:t>
            </a:r>
          </a:p>
          <a:p>
            <a:endParaRPr lang="en-GB" dirty="0" smtClean="0"/>
          </a:p>
          <a:p>
            <a:r>
              <a:rPr lang="en-GB" dirty="0" smtClean="0"/>
              <a:t>In 1919 all the leaders of revolutionaries were arrested by the British ...</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lstStyle/>
          <a:p>
            <a:r>
              <a:rPr lang="en-GB" dirty="0" smtClean="0"/>
              <a:t>Which left Collins in charge. He broke De Valera out of prison a few months later and sent him to the US to raise money from the Irish emigrants using his financial instrument</a:t>
            </a:r>
          </a:p>
          <a:p>
            <a:endParaRPr lang="en-GB" dirty="0" smtClean="0"/>
          </a:p>
          <a:p>
            <a:r>
              <a:rPr lang="en-GB" dirty="0" smtClean="0"/>
              <a:t>In total, he raised US$5m in the USA and £380,000 in Ireland, a tremendous sum</a:t>
            </a:r>
          </a:p>
          <a:p>
            <a:endParaRPr lang="en-GB" dirty="0" smtClean="0"/>
          </a:p>
          <a:p>
            <a:r>
              <a:rPr lang="en-GB" dirty="0" smtClean="0"/>
              <a:t>In today’s money that’s about US$300 million!</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normAutofit fontScale="92500"/>
          </a:bodyPr>
          <a:lstStyle/>
          <a:p>
            <a:r>
              <a:rPr lang="en-GB" dirty="0" smtClean="0"/>
              <a:t>Best of all, he routed this money through </a:t>
            </a:r>
            <a:r>
              <a:rPr lang="en-GB" i="1" dirty="0" smtClean="0"/>
              <a:t>London</a:t>
            </a:r>
            <a:r>
              <a:rPr lang="en-GB" dirty="0" smtClean="0"/>
              <a:t> because in those days the government had no idea it was possible, and even if they did they had no power then to stop it!</a:t>
            </a:r>
          </a:p>
          <a:p>
            <a:pPr lvl="1"/>
            <a:r>
              <a:rPr lang="en-GB" dirty="0" smtClean="0"/>
              <a:t>In fact they had so much spare money they lent some of it to the Russians to finance one side of their civil war (using the Russian Crown Jewels as collateral!)</a:t>
            </a:r>
          </a:p>
          <a:p>
            <a:endParaRPr lang="en-GB" dirty="0" smtClean="0"/>
          </a:p>
          <a:p>
            <a:r>
              <a:rPr lang="en-GB" dirty="0" smtClean="0"/>
              <a:t>Now Collins starts to bribe lots and lots of people to get </a:t>
            </a:r>
            <a:r>
              <a:rPr lang="en-GB" i="1" dirty="0" smtClean="0"/>
              <a:t>information</a:t>
            </a:r>
            <a:r>
              <a:rPr lang="en-GB" dirty="0" smtClean="0"/>
              <a:t> about the British</a:t>
            </a:r>
          </a:p>
          <a:p>
            <a:endParaRPr lang="en-GB"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lstStyle/>
          <a:p>
            <a:r>
              <a:rPr lang="en-GB" dirty="0" smtClean="0"/>
              <a:t>He had people sift the rubbish of all the British employees and government ministries</a:t>
            </a:r>
          </a:p>
          <a:p>
            <a:endParaRPr lang="en-GB" dirty="0" smtClean="0"/>
          </a:p>
          <a:p>
            <a:r>
              <a:rPr lang="en-GB" dirty="0" smtClean="0"/>
              <a:t>He had cleaners in British government buildings send him any papers thrown into waste baskets instead of being destroyed</a:t>
            </a:r>
          </a:p>
          <a:p>
            <a:endParaRPr lang="en-GB" dirty="0" smtClean="0"/>
          </a:p>
          <a:p>
            <a:r>
              <a:rPr lang="en-GB" dirty="0" smtClean="0"/>
              <a:t>He had telephone operators in London listen into calls and send him what was said</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Schedule for Today</a:t>
            </a:r>
            <a:endParaRPr lang="en-GB" dirty="0"/>
          </a:p>
        </p:txBody>
      </p:sp>
      <p:sp>
        <p:nvSpPr>
          <p:cNvPr id="3" name="Content Placeholder 2"/>
          <p:cNvSpPr>
            <a:spLocks noGrp="1"/>
          </p:cNvSpPr>
          <p:nvPr>
            <p:ph idx="1"/>
          </p:nvPr>
        </p:nvSpPr>
        <p:spPr/>
        <p:txBody>
          <a:bodyPr>
            <a:normAutofit/>
          </a:bodyPr>
          <a:lstStyle/>
          <a:p>
            <a:r>
              <a:rPr lang="en-GB" dirty="0" smtClean="0"/>
              <a:t>9.30am-11am</a:t>
            </a:r>
            <a:r>
              <a:rPr lang="en-GB" dirty="0" smtClean="0"/>
              <a:t>: Last full TOEIC exam</a:t>
            </a:r>
          </a:p>
          <a:p>
            <a:endParaRPr lang="en-GB" dirty="0" smtClean="0"/>
          </a:p>
          <a:p>
            <a:r>
              <a:rPr lang="en-GB" dirty="0" smtClean="0"/>
              <a:t>11.20</a:t>
            </a:r>
            <a:r>
              <a:rPr lang="en-GB" dirty="0" smtClean="0"/>
              <a:t>am-12pm</a:t>
            </a:r>
            <a:r>
              <a:rPr lang="en-GB" dirty="0" smtClean="0"/>
              <a:t>: Reading and </a:t>
            </a:r>
            <a:r>
              <a:rPr lang="en-GB" dirty="0" err="1" smtClean="0"/>
              <a:t>vocab</a:t>
            </a:r>
            <a:r>
              <a:rPr lang="en-GB" dirty="0" smtClean="0"/>
              <a:t> check</a:t>
            </a:r>
          </a:p>
          <a:p>
            <a:r>
              <a:rPr lang="en-GB" dirty="0" smtClean="0"/>
              <a:t>12pm-12.40am</a:t>
            </a:r>
            <a:r>
              <a:rPr lang="en-GB" dirty="0" smtClean="0"/>
              <a:t>: Niall’s History of the History of the Irish Revolution part </a:t>
            </a:r>
            <a:r>
              <a:rPr lang="en-GB" dirty="0" smtClean="0"/>
              <a:t>2 </a:t>
            </a:r>
            <a:r>
              <a:rPr lang="en-GB" dirty="0" smtClean="0"/>
              <a:t>of </a:t>
            </a:r>
            <a:r>
              <a:rPr lang="en-GB" dirty="0" smtClean="0"/>
              <a:t>3</a:t>
            </a:r>
            <a:endParaRPr lang="en-GB" dirty="0" smtClean="0"/>
          </a:p>
          <a:p>
            <a:r>
              <a:rPr lang="en-GB" dirty="0" smtClean="0"/>
              <a:t>12.40pm-1.20pm</a:t>
            </a:r>
            <a:r>
              <a:rPr lang="en-GB" dirty="0" smtClean="0"/>
              <a:t>: More English Language </a:t>
            </a:r>
            <a:r>
              <a:rPr lang="en-GB" dirty="0" smtClean="0"/>
              <a:t>Cementing</a:t>
            </a:r>
            <a:endParaRPr lang="en-GB"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He knew all the troop movements, arms shipments, naval vessel movements and internal dialogues going on in the British government</a:t>
            </a:r>
          </a:p>
          <a:p>
            <a:endParaRPr lang="en-GB" dirty="0" smtClean="0"/>
          </a:p>
          <a:p>
            <a:r>
              <a:rPr lang="en-GB" dirty="0" smtClean="0"/>
              <a:t>He also brought on board the Protestants (Anglican, not Presbyterian)  in Ireland to launder money to finance the war and to provide safe houses</a:t>
            </a:r>
          </a:p>
          <a:p>
            <a:endParaRPr lang="en-GB" dirty="0" smtClean="0"/>
          </a:p>
          <a:p>
            <a:r>
              <a:rPr lang="en-GB" dirty="0" smtClean="0"/>
              <a:t>Best of all, he did all this from an office on O’ Connell street (one of the main streets) in Dublin. He cycled there every day in a </a:t>
            </a:r>
            <a:r>
              <a:rPr lang="en-GB" b="1" dirty="0" smtClean="0"/>
              <a:t>business suit</a:t>
            </a:r>
            <a:r>
              <a:rPr lang="en-GB" dirty="0" smtClean="0"/>
              <a:t> and despite being the most wanted man in Ireland with a £10,000 bounty, the British never realised who he was!</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normAutofit/>
          </a:bodyPr>
          <a:lstStyle/>
          <a:p>
            <a:r>
              <a:rPr lang="en-GB" dirty="0" smtClean="0"/>
              <a:t>Starting from late 1919, Collins started to decapitate the British in Ireland</a:t>
            </a:r>
          </a:p>
          <a:p>
            <a:pPr lvl="1"/>
            <a:r>
              <a:rPr lang="en-GB" dirty="0" smtClean="0"/>
              <a:t>Anyone working to aid the British were assassinated, sometimes including their families. The </a:t>
            </a:r>
            <a:r>
              <a:rPr lang="en-GB" dirty="0" smtClean="0"/>
              <a:t>biggest was on 21 November </a:t>
            </a:r>
            <a:r>
              <a:rPr lang="en-GB" dirty="0" smtClean="0"/>
              <a:t>1920 when they decapitated 14 of the most important civil servants and policemen</a:t>
            </a:r>
          </a:p>
          <a:p>
            <a:pPr lvl="1"/>
            <a:r>
              <a:rPr lang="en-GB" dirty="0" smtClean="0"/>
              <a:t>Railways, tax offices, law courts and police stations were blown up</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normAutofit fontScale="92500" lnSpcReduction="10000"/>
          </a:bodyPr>
          <a:lstStyle/>
          <a:p>
            <a:pPr lvl="1"/>
            <a:r>
              <a:rPr lang="en-GB" dirty="0" smtClean="0"/>
              <a:t>The civil, police and legal service in Ireland crumbled. Collins set up replacements run by him instead of the British</a:t>
            </a:r>
          </a:p>
          <a:p>
            <a:pPr lvl="1"/>
            <a:r>
              <a:rPr lang="en-GB" dirty="0" smtClean="0"/>
              <a:t>Because he knew about all British internal dialogue through his spies, he knew where everyone lived and if they were helping the </a:t>
            </a:r>
            <a:r>
              <a:rPr lang="en-GB" dirty="0" smtClean="0"/>
              <a:t>British</a:t>
            </a:r>
          </a:p>
          <a:p>
            <a:pPr lvl="1"/>
            <a:r>
              <a:rPr lang="en-GB" dirty="0" smtClean="0"/>
              <a:t>Meanwhile the British didn’t even know what he looked like!</a:t>
            </a:r>
            <a:endParaRPr lang="en-GB" dirty="0" smtClean="0"/>
          </a:p>
          <a:p>
            <a:endParaRPr lang="en-GB" dirty="0" smtClean="0"/>
          </a:p>
          <a:p>
            <a:r>
              <a:rPr lang="en-GB" dirty="0" smtClean="0"/>
              <a:t>All these tactics were copied straight from the Boer War with full credit given to Smuts!</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British reacted through sending the “Black and Tans” in 1920, a paramilitary group</a:t>
            </a:r>
          </a:p>
          <a:p>
            <a:pPr lvl="1"/>
            <a:r>
              <a:rPr lang="en-GB" dirty="0" smtClean="0"/>
              <a:t>These guys blew up civilians, used machine guns on blocks of flats, burned down houses and businesses, even drove tanks into a pitch in a football game in 1921 and fired machine guns into the crowd</a:t>
            </a:r>
          </a:p>
          <a:p>
            <a:pPr lvl="1"/>
            <a:r>
              <a:rPr lang="en-GB" dirty="0" smtClean="0"/>
              <a:t>There were 1,604 armed assaults, 102 mass reprisals of burnings and shootings and 38,720 raids on private houses</a:t>
            </a:r>
          </a:p>
          <a:p>
            <a:pPr lvl="1"/>
            <a:r>
              <a:rPr lang="en-GB" dirty="0" smtClean="0"/>
              <a:t>A “death penalty without trial” law was established, and used by the British to execute anyone they wanted. The problem was, they often murdered the wrong person!</a:t>
            </a:r>
          </a:p>
          <a:p>
            <a:pPr lvl="1"/>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normAutofit fontScale="92500"/>
          </a:bodyPr>
          <a:lstStyle/>
          <a:p>
            <a:r>
              <a:rPr lang="en-GB" dirty="0" smtClean="0"/>
              <a:t>The result of Smuts’ asymmetric war techniques:</a:t>
            </a:r>
          </a:p>
          <a:p>
            <a:pPr lvl="1"/>
            <a:r>
              <a:rPr lang="en-GB" dirty="0" smtClean="0"/>
              <a:t>Ireland effectively began ungovernable by the British. Anytime they tried to do something Collins knew about it before they did and destroyed their efforts before they began. AND without a “proper” war!</a:t>
            </a:r>
          </a:p>
          <a:p>
            <a:endParaRPr lang="en-GB" dirty="0" smtClean="0"/>
          </a:p>
          <a:p>
            <a:pPr lvl="1"/>
            <a:r>
              <a:rPr lang="en-GB" dirty="0" smtClean="0"/>
              <a:t>Ireland also became very expensive. No taxes were being raised, and tens of thousands of extra troops sitting around cost a lot of money. The British simply didn’t know how to fight without fighting!</a:t>
            </a:r>
          </a:p>
          <a:p>
            <a:endParaRPr lang="en-GB"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Michael Collins</a:t>
            </a:r>
            <a:endParaRPr lang="en-GB" dirty="0"/>
          </a:p>
        </p:txBody>
      </p:sp>
      <p:sp>
        <p:nvSpPr>
          <p:cNvPr id="3" name="Content Placeholder 2"/>
          <p:cNvSpPr>
            <a:spLocks noGrp="1"/>
          </p:cNvSpPr>
          <p:nvPr>
            <p:ph idx="1"/>
          </p:nvPr>
        </p:nvSpPr>
        <p:spPr/>
        <p:txBody>
          <a:bodyPr/>
          <a:lstStyle/>
          <a:p>
            <a:r>
              <a:rPr lang="en-US" dirty="0" smtClean="0"/>
              <a:t>Field Marshall Smuts had been watching with great admiration, and had been in communication with </a:t>
            </a:r>
            <a:r>
              <a:rPr lang="en-US" dirty="0" smtClean="0"/>
              <a:t>Collins about how to win.</a:t>
            </a:r>
          </a:p>
          <a:p>
            <a:endParaRPr lang="en-US" dirty="0" smtClean="0"/>
          </a:p>
          <a:p>
            <a:r>
              <a:rPr lang="en-US" dirty="0" smtClean="0"/>
              <a:t>He </a:t>
            </a:r>
            <a:r>
              <a:rPr lang="en-US" dirty="0" smtClean="0"/>
              <a:t>convinced the British King George that peace was </a:t>
            </a:r>
            <a:r>
              <a:rPr lang="en-US" dirty="0" smtClean="0"/>
              <a:t>achievable if it was done right </a:t>
            </a:r>
            <a:r>
              <a:rPr lang="en-US" dirty="0" smtClean="0"/>
              <a:t>... </a:t>
            </a:r>
            <a:endParaRPr lang="en-US" dirty="0" smtClean="0"/>
          </a:p>
          <a:p>
            <a:endParaRPr lang="en-US" dirty="0" smtClean="0"/>
          </a:p>
          <a:p>
            <a:r>
              <a:rPr lang="en-US" dirty="0" smtClean="0"/>
              <a:t>But </a:t>
            </a:r>
            <a:r>
              <a:rPr lang="en-US" dirty="0" smtClean="0"/>
              <a:t>more on that tomorrow!</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Irish Revolution</a:t>
            </a:r>
            <a:endParaRPr lang="en-GB" dirty="0"/>
          </a:p>
        </p:txBody>
      </p:sp>
      <p:sp>
        <p:nvSpPr>
          <p:cNvPr id="3" name="Content Placeholder 2"/>
          <p:cNvSpPr>
            <a:spLocks noGrp="1"/>
          </p:cNvSpPr>
          <p:nvPr>
            <p:ph idx="1"/>
          </p:nvPr>
        </p:nvSpPr>
        <p:spPr/>
        <p:txBody>
          <a:bodyPr>
            <a:normAutofit lnSpcReduction="10000"/>
          </a:bodyPr>
          <a:lstStyle/>
          <a:p>
            <a:r>
              <a:rPr lang="en-GB" dirty="0" smtClean="0"/>
              <a:t>So back to the Irish Revolution, the first modern </a:t>
            </a:r>
            <a:r>
              <a:rPr lang="en-GB" i="1" dirty="0" smtClean="0"/>
              <a:t>information war</a:t>
            </a:r>
            <a:r>
              <a:rPr lang="en-GB" dirty="0" smtClean="0"/>
              <a:t> which was successful, defeating the world’s greatest power of that time ...</a:t>
            </a:r>
          </a:p>
          <a:p>
            <a:endParaRPr lang="en-GB" dirty="0" smtClean="0"/>
          </a:p>
          <a:p>
            <a:r>
              <a:rPr lang="en-GB" dirty="0" smtClean="0"/>
              <a:t>Yesterday we covered powers of forty (“Dirac’s Large Number Hypothesis”) and events leading up to the 1916 Easter Rising</a:t>
            </a:r>
          </a:p>
          <a:p>
            <a:endParaRPr lang="en-GB" dirty="0" smtClean="0"/>
          </a:p>
          <a:p>
            <a:r>
              <a:rPr lang="en-GB" dirty="0" smtClean="0"/>
              <a:t>Got one more bit before we get into that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 the famine</a:t>
            </a:r>
            <a:endParaRPr lang="en-GB" dirty="0"/>
          </a:p>
        </p:txBody>
      </p:sp>
      <p:sp>
        <p:nvSpPr>
          <p:cNvPr id="3" name="Content Placeholder 2"/>
          <p:cNvSpPr>
            <a:spLocks noGrp="1"/>
          </p:cNvSpPr>
          <p:nvPr>
            <p:ph idx="1"/>
          </p:nvPr>
        </p:nvSpPr>
        <p:spPr/>
        <p:txBody>
          <a:bodyPr>
            <a:normAutofit lnSpcReduction="10000"/>
          </a:bodyPr>
          <a:lstStyle/>
          <a:p>
            <a:r>
              <a:rPr lang="en-GB" dirty="0" smtClean="0"/>
              <a:t>During the Potato Famine (1845-1852), the British decided to deliberately NOT help one of its dominions and let the people starve</a:t>
            </a:r>
          </a:p>
          <a:p>
            <a:pPr lvl="1"/>
            <a:r>
              <a:rPr lang="en-GB" dirty="0" smtClean="0"/>
              <a:t>In fact, they </a:t>
            </a:r>
            <a:r>
              <a:rPr lang="en-GB" i="1" dirty="0" smtClean="0"/>
              <a:t>increased</a:t>
            </a:r>
            <a:r>
              <a:rPr lang="en-GB" dirty="0" smtClean="0"/>
              <a:t> food exports from Ireland</a:t>
            </a:r>
          </a:p>
          <a:p>
            <a:endParaRPr lang="en-GB" dirty="0" smtClean="0"/>
          </a:p>
          <a:p>
            <a:r>
              <a:rPr lang="en-GB" dirty="0" smtClean="0"/>
              <a:t>Around the same time there was also famine in Scotland (1846-1857). Instead of helping, they drove the starving Scots off their land (called “The Highland Clearances”). Most died or went to the USA</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 the famine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Why let millions starve?</a:t>
            </a:r>
          </a:p>
          <a:p>
            <a:pPr lvl="1"/>
            <a:r>
              <a:rPr lang="en-GB" dirty="0" smtClean="0"/>
              <a:t>The British had come to believe (due to a philosopher called Rev. Malthus) that populations incapable of looking after themselves needed “stiff medicine” for their own good</a:t>
            </a:r>
          </a:p>
          <a:p>
            <a:pPr lvl="1"/>
            <a:endParaRPr lang="en-GB" dirty="0" smtClean="0"/>
          </a:p>
          <a:p>
            <a:pPr lvl="1"/>
            <a:r>
              <a:rPr lang="en-GB" dirty="0" smtClean="0"/>
              <a:t>If you saved people from famine, they simply had more babies and created worse famine later</a:t>
            </a:r>
          </a:p>
          <a:p>
            <a:pPr lvl="1"/>
            <a:endParaRPr lang="en-GB" dirty="0" smtClean="0"/>
          </a:p>
          <a:p>
            <a:pPr lvl="1"/>
            <a:r>
              <a:rPr lang="en-GB" dirty="0" smtClean="0"/>
              <a:t>The British decided that only an educated property owning middle class could “civilise” a population so it could look after itself</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 the famine</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So instead of food, after the famine they enabled Irish Catholics to go to school, buy and sell land, practice their religion, form businesses, set up finance (banks), and vote BUT only to send politicians to London</a:t>
            </a:r>
          </a:p>
          <a:p>
            <a:endParaRPr lang="en-GB" dirty="0" smtClean="0"/>
          </a:p>
          <a:p>
            <a:r>
              <a:rPr lang="en-GB" dirty="0" smtClean="0"/>
              <a:t>So you get catholic universities set up all over Ireland as well as banks, companies etc.</a:t>
            </a:r>
          </a:p>
          <a:p>
            <a:pPr lvl="1"/>
            <a:r>
              <a:rPr lang="en-GB" dirty="0" smtClean="0"/>
              <a:t>University Colleges Cork, Dublin, Galway etc were founded in 1848 and permitted Catholics to enter</a:t>
            </a:r>
          </a:p>
          <a:p>
            <a:pPr lvl="1"/>
            <a:r>
              <a:rPr lang="en-GB" dirty="0" smtClean="0"/>
              <a:t>Allied Irish Bank was founded in 1864</a:t>
            </a:r>
          </a:p>
          <a:p>
            <a:pPr lvl="1"/>
            <a:r>
              <a:rPr lang="en-GB" dirty="0" smtClean="0"/>
              <a:t>1870s onwards there were a series of Land Acts freeing up land for Catholic ownership</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 the famine</a:t>
            </a:r>
            <a:endParaRPr lang="en-GB" dirty="0"/>
          </a:p>
        </p:txBody>
      </p:sp>
      <p:sp>
        <p:nvSpPr>
          <p:cNvPr id="3" name="Content Placeholder 2"/>
          <p:cNvSpPr>
            <a:spLocks noGrp="1"/>
          </p:cNvSpPr>
          <p:nvPr>
            <p:ph idx="1"/>
          </p:nvPr>
        </p:nvSpPr>
        <p:spPr/>
        <p:txBody>
          <a:bodyPr>
            <a:normAutofit fontScale="92500"/>
          </a:bodyPr>
          <a:lstStyle/>
          <a:p>
            <a:r>
              <a:rPr lang="en-GB" dirty="0" smtClean="0"/>
              <a:t>So to summarise, after the famine:</a:t>
            </a:r>
          </a:p>
          <a:p>
            <a:pPr lvl="1"/>
            <a:r>
              <a:rPr lang="en-GB" dirty="0" smtClean="0"/>
              <a:t>Irish Catholics were enabled and encouraged to become middle-class i.e. Educated</a:t>
            </a:r>
            <a:r>
              <a:rPr lang="en-GB" dirty="0" smtClean="0"/>
              <a:t> </a:t>
            </a:r>
            <a:r>
              <a:rPr lang="en-GB" dirty="0" smtClean="0"/>
              <a:t>and land-owning</a:t>
            </a:r>
          </a:p>
          <a:p>
            <a:pPr lvl="1"/>
            <a:r>
              <a:rPr lang="en-GB" dirty="0" smtClean="0"/>
              <a:t>There were lots of resources freed up by halving the population and by putting a lot of derelict land into more productive use, so average incomes more than doubled</a:t>
            </a:r>
          </a:p>
          <a:p>
            <a:pPr lvl="1"/>
            <a:r>
              <a:rPr lang="en-GB" dirty="0" smtClean="0"/>
              <a:t>The British thought this would create a population able to look after itself, and one loyal to the British Empire</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Boer War</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Something usually left out of considering the Irish Revolution is the Boer War in South Africa (1899-1902)</a:t>
            </a:r>
          </a:p>
          <a:p>
            <a:endParaRPr lang="en-GB" dirty="0" smtClean="0"/>
          </a:p>
          <a:p>
            <a:r>
              <a:rPr lang="en-GB" dirty="0" smtClean="0"/>
              <a:t>This war was </a:t>
            </a:r>
            <a:r>
              <a:rPr lang="en-GB" b="1" dirty="0" smtClean="0"/>
              <a:t>militarily successful </a:t>
            </a:r>
            <a:r>
              <a:rPr lang="en-GB" dirty="0" smtClean="0"/>
              <a:t>– a group of rag-tag Dutch ex-pats under General Jan </a:t>
            </a:r>
            <a:r>
              <a:rPr lang="en-GB" dirty="0" err="1" smtClean="0"/>
              <a:t>Christiaan</a:t>
            </a:r>
            <a:r>
              <a:rPr lang="en-GB" dirty="0" smtClean="0"/>
              <a:t> Smuts beat the entire might of the British Army</a:t>
            </a:r>
          </a:p>
          <a:p>
            <a:endParaRPr lang="en-GB" dirty="0" smtClean="0"/>
          </a:p>
          <a:p>
            <a:r>
              <a:rPr lang="en-GB" dirty="0" smtClean="0"/>
              <a:t>Unfortunately, the British commander realised that by simply rounding up their women and children and putting them into </a:t>
            </a:r>
            <a:r>
              <a:rPr lang="en-GB" b="1" dirty="0" smtClean="0"/>
              <a:t>concentration camps</a:t>
            </a:r>
            <a:r>
              <a:rPr lang="en-GB" dirty="0" smtClean="0"/>
              <a:t> (a British, NOT Nazi invention) and starving 20,000 of them to death, you could win</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Boer War</a:t>
            </a:r>
            <a:endParaRPr lang="en-GB" dirty="0"/>
          </a:p>
        </p:txBody>
      </p:sp>
      <p:sp>
        <p:nvSpPr>
          <p:cNvPr id="3" name="Content Placeholder 2"/>
          <p:cNvSpPr>
            <a:spLocks noGrp="1"/>
          </p:cNvSpPr>
          <p:nvPr>
            <p:ph idx="1"/>
          </p:nvPr>
        </p:nvSpPr>
        <p:spPr/>
        <p:txBody>
          <a:bodyPr/>
          <a:lstStyle/>
          <a:p>
            <a:r>
              <a:rPr lang="en-GB" dirty="0" smtClean="0"/>
              <a:t>The Boers weren’t anti-British, they just wanted self-governance and no taxation without representation</a:t>
            </a:r>
          </a:p>
          <a:p>
            <a:endParaRPr lang="en-GB" dirty="0" smtClean="0"/>
          </a:p>
          <a:p>
            <a:r>
              <a:rPr lang="en-GB" dirty="0" smtClean="0"/>
              <a:t>In fact, after they lost the Boer War, the same British commander which defeated them became their greatest advocate. They got their self-governance and became very loyal British subjects</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3545</TotalTime>
  <Words>1840</Words>
  <Application>Microsoft Office PowerPoint</Application>
  <PresentationFormat>On-screen Show (4:3)</PresentationFormat>
  <Paragraphs>140</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Module</vt:lpstr>
      <vt:lpstr>Week 12: The European Union  Wednesday 13th April</vt:lpstr>
      <vt:lpstr>Schedule for Today</vt:lpstr>
      <vt:lpstr>The Irish Revolution</vt:lpstr>
      <vt:lpstr>After the famine</vt:lpstr>
      <vt:lpstr>After the famine</vt:lpstr>
      <vt:lpstr>After the famine</vt:lpstr>
      <vt:lpstr>After the famine</vt:lpstr>
      <vt:lpstr>The Boer War</vt:lpstr>
      <vt:lpstr>The Boer War</vt:lpstr>
      <vt:lpstr>The Boer War</vt:lpstr>
      <vt:lpstr>The Boer War</vt:lpstr>
      <vt:lpstr>The 1916 rising</vt:lpstr>
      <vt:lpstr>The 1916 rising</vt:lpstr>
      <vt:lpstr>Michael Collins</vt:lpstr>
      <vt:lpstr>Michael Collins</vt:lpstr>
      <vt:lpstr>Michael Collins</vt:lpstr>
      <vt:lpstr>Michael Collins</vt:lpstr>
      <vt:lpstr>Michael Collins</vt:lpstr>
      <vt:lpstr>Michael Collins</vt:lpstr>
      <vt:lpstr>Michael Collins</vt:lpstr>
      <vt:lpstr>Michael Collins</vt:lpstr>
      <vt:lpstr>Michael Collins</vt:lpstr>
      <vt:lpstr>Michael Collins</vt:lpstr>
      <vt:lpstr>Michael Collins</vt:lpstr>
      <vt:lpstr>Michael Collins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4: International Business</dc:title>
  <dc:creator/>
  <cp:lastModifiedBy>Niall Douglas</cp:lastModifiedBy>
  <cp:revision>168</cp:revision>
  <dcterms:created xsi:type="dcterms:W3CDTF">2006-08-16T00:00:00Z</dcterms:created>
  <dcterms:modified xsi:type="dcterms:W3CDTF">2011-04-13T06:20:17Z</dcterms:modified>
</cp:coreProperties>
</file>