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24"/>
  </p:handoutMasterIdLst>
  <p:sldIdLst>
    <p:sldId id="256" r:id="rId2"/>
    <p:sldId id="324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41" r:id="rId20"/>
    <p:sldId id="342" r:id="rId21"/>
    <p:sldId id="343" r:id="rId22"/>
    <p:sldId id="305" r:id="rId23"/>
  </p:sldIdLst>
  <p:sldSz cx="9144000" cy="6858000" type="screen4x3"/>
  <p:notesSz cx="9874250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6" autoAdjust="0"/>
    <p:restoredTop sz="94754" autoAdjust="0"/>
  </p:normalViewPr>
  <p:slideViewPr>
    <p:cSldViewPr>
      <p:cViewPr varScale="1">
        <p:scale>
          <a:sx n="31" d="100"/>
          <a:sy n="31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Freeing%20Growth\Images\Creative%20Steps%20Timeline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G:\Freeing%20Growth\Images\Creative%20Steps%20Timeline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style val="1"/>
  <c:chart>
    <c:plotArea>
      <c:layout/>
      <c:lineChart>
        <c:grouping val="standard"/>
        <c:ser>
          <c:idx val="0"/>
          <c:order val="0"/>
          <c:marker>
            <c:symbol val="none"/>
          </c:marker>
          <c:cat>
            <c:strRef>
              <c:f>Sheet1!$B$10:$B$51</c:f>
              <c:strCache>
                <c:ptCount val="42"/>
                <c:pt idx="0">
                  <c:v>Universe Begins</c:v>
                </c:pt>
                <c:pt idx="1">
                  <c:v>Milky Way Forms</c:v>
                </c:pt>
                <c:pt idx="2">
                  <c:v>Solar System Forms</c:v>
                </c:pt>
                <c:pt idx="3">
                  <c:v>Life Begins</c:v>
                </c:pt>
                <c:pt idx="4">
                  <c:v>Photosynthesis Invented</c:v>
                </c:pt>
                <c:pt idx="5">
                  <c:v>Eukaryotes &amp; Oxygen</c:v>
                </c:pt>
                <c:pt idx="6">
                  <c:v>Sexual Reproduction</c:v>
                </c:pt>
                <c:pt idx="7">
                  <c:v>Predation</c:v>
                </c:pt>
                <c:pt idx="8">
                  <c:v>Cambrian Explosion</c:v>
                </c:pt>
                <c:pt idx="9">
                  <c:v>Modern Biodiversity Reached</c:v>
                </c:pt>
                <c:pt idx="10">
                  <c:v>Dinosaurs &amp; Mammals</c:v>
                </c:pt>
                <c:pt idx="11">
                  <c:v>Flowers</c:v>
                </c:pt>
                <c:pt idx="12">
                  <c:v>Dinosaurs End, Birds Begin</c:v>
                </c:pt>
                <c:pt idx="13">
                  <c:v>C4 photosynthesis</c:v>
                </c:pt>
                <c:pt idx="14">
                  <c:v>Hominidae</c:v>
                </c:pt>
                <c:pt idx="15">
                  <c:v>Pan/Homo split</c:v>
                </c:pt>
                <c:pt idx="16">
                  <c:v>Australopithecus</c:v>
                </c:pt>
                <c:pt idx="17">
                  <c:v>Humans Begin</c:v>
                </c:pt>
                <c:pt idx="18">
                  <c:v>Knife</c:v>
                </c:pt>
                <c:pt idx="19">
                  <c:v>Fire for cooking</c:v>
                </c:pt>
                <c:pt idx="20">
                  <c:v>Pigments &amp; Spears</c:v>
                </c:pt>
                <c:pt idx="21">
                  <c:v>Burial &amp; Composite Tools</c:v>
                </c:pt>
                <c:pt idx="22">
                  <c:v>Lithic Blades</c:v>
                </c:pt>
                <c:pt idx="23">
                  <c:v>Ships &amp; Bow/Arrow</c:v>
                </c:pt>
                <c:pt idx="24">
                  <c:v>Mining</c:v>
                </c:pt>
                <c:pt idx="25">
                  <c:v>Ceramics</c:v>
                </c:pt>
                <c:pt idx="26">
                  <c:v>Rope</c:v>
                </c:pt>
                <c:pt idx="27">
                  <c:v>Irrigation</c:v>
                </c:pt>
                <c:pt idx="28">
                  <c:v>Writing</c:v>
                </c:pt>
                <c:pt idx="29">
                  <c:v>Greek Philosophy/Christianity</c:v>
                </c:pt>
                <c:pt idx="30">
                  <c:v>Islam</c:v>
                </c:pt>
                <c:pt idx="31">
                  <c:v>Printing Press/Renaissance</c:v>
                </c:pt>
                <c:pt idx="32">
                  <c:v>Steam Engine/Libertae</c:v>
                </c:pt>
                <c:pt idx="33">
                  <c:v>Electricity</c:v>
                </c:pt>
                <c:pt idx="34">
                  <c:v>Quantum</c:v>
                </c:pt>
                <c:pt idx="35">
                  <c:v>Computerisation</c:v>
                </c:pt>
                <c:pt idx="41">
                  <c:v>The year 2008 (now)</c:v>
                </c:pt>
              </c:strCache>
            </c:strRef>
          </c:cat>
          <c:val>
            <c:numRef>
              <c:f>Sheet1!$F$10:$F$51</c:f>
              <c:numCache>
                <c:formatCode>0.00</c:formatCode>
                <c:ptCount val="42"/>
                <c:pt idx="0">
                  <c:v>10.136720567156408</c:v>
                </c:pt>
                <c:pt idx="1">
                  <c:v>9.9190780923760684</c:v>
                </c:pt>
                <c:pt idx="2">
                  <c:v>9.6532125137753528</c:v>
                </c:pt>
                <c:pt idx="3">
                  <c:v>9.6020599913279767</c:v>
                </c:pt>
              </c:numCache>
            </c:numRef>
          </c:val>
        </c:ser>
        <c:ser>
          <c:idx val="1"/>
          <c:order val="1"/>
          <c:marker>
            <c:symbol val="none"/>
          </c:marker>
          <c:cat>
            <c:strRef>
              <c:f>Sheet1!$B$10:$B$51</c:f>
              <c:strCache>
                <c:ptCount val="42"/>
                <c:pt idx="0">
                  <c:v>Universe Begins</c:v>
                </c:pt>
                <c:pt idx="1">
                  <c:v>Milky Way Forms</c:v>
                </c:pt>
                <c:pt idx="2">
                  <c:v>Solar System Forms</c:v>
                </c:pt>
                <c:pt idx="3">
                  <c:v>Life Begins</c:v>
                </c:pt>
                <c:pt idx="4">
                  <c:v>Photosynthesis Invented</c:v>
                </c:pt>
                <c:pt idx="5">
                  <c:v>Eukaryotes &amp; Oxygen</c:v>
                </c:pt>
                <c:pt idx="6">
                  <c:v>Sexual Reproduction</c:v>
                </c:pt>
                <c:pt idx="7">
                  <c:v>Predation</c:v>
                </c:pt>
                <c:pt idx="8">
                  <c:v>Cambrian Explosion</c:v>
                </c:pt>
                <c:pt idx="9">
                  <c:v>Modern Biodiversity Reached</c:v>
                </c:pt>
                <c:pt idx="10">
                  <c:v>Dinosaurs &amp; Mammals</c:v>
                </c:pt>
                <c:pt idx="11">
                  <c:v>Flowers</c:v>
                </c:pt>
                <c:pt idx="12">
                  <c:v>Dinosaurs End, Birds Begin</c:v>
                </c:pt>
                <c:pt idx="13">
                  <c:v>C4 photosynthesis</c:v>
                </c:pt>
                <c:pt idx="14">
                  <c:v>Hominidae</c:v>
                </c:pt>
                <c:pt idx="15">
                  <c:v>Pan/Homo split</c:v>
                </c:pt>
                <c:pt idx="16">
                  <c:v>Australopithecus</c:v>
                </c:pt>
                <c:pt idx="17">
                  <c:v>Humans Begin</c:v>
                </c:pt>
                <c:pt idx="18">
                  <c:v>Knife</c:v>
                </c:pt>
                <c:pt idx="19">
                  <c:v>Fire for cooking</c:v>
                </c:pt>
                <c:pt idx="20">
                  <c:v>Pigments &amp; Spears</c:v>
                </c:pt>
                <c:pt idx="21">
                  <c:v>Burial &amp; Composite Tools</c:v>
                </c:pt>
                <c:pt idx="22">
                  <c:v>Lithic Blades</c:v>
                </c:pt>
                <c:pt idx="23">
                  <c:v>Ships &amp; Bow/Arrow</c:v>
                </c:pt>
                <c:pt idx="24">
                  <c:v>Mining</c:v>
                </c:pt>
                <c:pt idx="25">
                  <c:v>Ceramics</c:v>
                </c:pt>
                <c:pt idx="26">
                  <c:v>Rope</c:v>
                </c:pt>
                <c:pt idx="27">
                  <c:v>Irrigation</c:v>
                </c:pt>
                <c:pt idx="28">
                  <c:v>Writing</c:v>
                </c:pt>
                <c:pt idx="29">
                  <c:v>Greek Philosophy/Christianity</c:v>
                </c:pt>
                <c:pt idx="30">
                  <c:v>Islam</c:v>
                </c:pt>
                <c:pt idx="31">
                  <c:v>Printing Press/Renaissance</c:v>
                </c:pt>
                <c:pt idx="32">
                  <c:v>Steam Engine/Libertae</c:v>
                </c:pt>
                <c:pt idx="33">
                  <c:v>Electricity</c:v>
                </c:pt>
                <c:pt idx="34">
                  <c:v>Quantum</c:v>
                </c:pt>
                <c:pt idx="35">
                  <c:v>Computerisation</c:v>
                </c:pt>
                <c:pt idx="41">
                  <c:v>The year 2008 (now)</c:v>
                </c:pt>
              </c:strCache>
            </c:strRef>
          </c:cat>
          <c:val>
            <c:numRef>
              <c:f>Sheet1!$G$10:$G$51</c:f>
              <c:numCache>
                <c:formatCode>General</c:formatCode>
                <c:ptCount val="42"/>
                <c:pt idx="4" formatCode="0.00">
                  <c:v>9.5440680443502419</c:v>
                </c:pt>
                <c:pt idx="5" formatCode="0.00">
                  <c:v>9.3521825181115723</c:v>
                </c:pt>
                <c:pt idx="6" formatCode="0.00">
                  <c:v>9.0791812460476748</c:v>
                </c:pt>
                <c:pt idx="7" formatCode="0.00">
                  <c:v>8.9030899869919526</c:v>
                </c:pt>
                <c:pt idx="8" formatCode="0.00">
                  <c:v>8.7323937598229691</c:v>
                </c:pt>
              </c:numCache>
            </c:numRef>
          </c:val>
        </c:ser>
        <c:ser>
          <c:idx val="2"/>
          <c:order val="2"/>
          <c:marker>
            <c:symbol val="none"/>
          </c:marker>
          <c:cat>
            <c:strRef>
              <c:f>Sheet1!$B$10:$B$51</c:f>
              <c:strCache>
                <c:ptCount val="42"/>
                <c:pt idx="0">
                  <c:v>Universe Begins</c:v>
                </c:pt>
                <c:pt idx="1">
                  <c:v>Milky Way Forms</c:v>
                </c:pt>
                <c:pt idx="2">
                  <c:v>Solar System Forms</c:v>
                </c:pt>
                <c:pt idx="3">
                  <c:v>Life Begins</c:v>
                </c:pt>
                <c:pt idx="4">
                  <c:v>Photosynthesis Invented</c:v>
                </c:pt>
                <c:pt idx="5">
                  <c:v>Eukaryotes &amp; Oxygen</c:v>
                </c:pt>
                <c:pt idx="6">
                  <c:v>Sexual Reproduction</c:v>
                </c:pt>
                <c:pt idx="7">
                  <c:v>Predation</c:v>
                </c:pt>
                <c:pt idx="8">
                  <c:v>Cambrian Explosion</c:v>
                </c:pt>
                <c:pt idx="9">
                  <c:v>Modern Biodiversity Reached</c:v>
                </c:pt>
                <c:pt idx="10">
                  <c:v>Dinosaurs &amp; Mammals</c:v>
                </c:pt>
                <c:pt idx="11">
                  <c:v>Flowers</c:v>
                </c:pt>
                <c:pt idx="12">
                  <c:v>Dinosaurs End, Birds Begin</c:v>
                </c:pt>
                <c:pt idx="13">
                  <c:v>C4 photosynthesis</c:v>
                </c:pt>
                <c:pt idx="14">
                  <c:v>Hominidae</c:v>
                </c:pt>
                <c:pt idx="15">
                  <c:v>Pan/Homo split</c:v>
                </c:pt>
                <c:pt idx="16">
                  <c:v>Australopithecus</c:v>
                </c:pt>
                <c:pt idx="17">
                  <c:v>Humans Begin</c:v>
                </c:pt>
                <c:pt idx="18">
                  <c:v>Knife</c:v>
                </c:pt>
                <c:pt idx="19">
                  <c:v>Fire for cooking</c:v>
                </c:pt>
                <c:pt idx="20">
                  <c:v>Pigments &amp; Spears</c:v>
                </c:pt>
                <c:pt idx="21">
                  <c:v>Burial &amp; Composite Tools</c:v>
                </c:pt>
                <c:pt idx="22">
                  <c:v>Lithic Blades</c:v>
                </c:pt>
                <c:pt idx="23">
                  <c:v>Ships &amp; Bow/Arrow</c:v>
                </c:pt>
                <c:pt idx="24">
                  <c:v>Mining</c:v>
                </c:pt>
                <c:pt idx="25">
                  <c:v>Ceramics</c:v>
                </c:pt>
                <c:pt idx="26">
                  <c:v>Rope</c:v>
                </c:pt>
                <c:pt idx="27">
                  <c:v>Irrigation</c:v>
                </c:pt>
                <c:pt idx="28">
                  <c:v>Writing</c:v>
                </c:pt>
                <c:pt idx="29">
                  <c:v>Greek Philosophy/Christianity</c:v>
                </c:pt>
                <c:pt idx="30">
                  <c:v>Islam</c:v>
                </c:pt>
                <c:pt idx="31">
                  <c:v>Printing Press/Renaissance</c:v>
                </c:pt>
                <c:pt idx="32">
                  <c:v>Steam Engine/Libertae</c:v>
                </c:pt>
                <c:pt idx="33">
                  <c:v>Electricity</c:v>
                </c:pt>
                <c:pt idx="34">
                  <c:v>Quantum</c:v>
                </c:pt>
                <c:pt idx="35">
                  <c:v>Computerisation</c:v>
                </c:pt>
                <c:pt idx="41">
                  <c:v>The year 2008 (now)</c:v>
                </c:pt>
              </c:strCache>
            </c:strRef>
          </c:cat>
          <c:val>
            <c:numRef>
              <c:f>Sheet1!$H$10:$H$51</c:f>
              <c:numCache>
                <c:formatCode>General</c:formatCode>
                <c:ptCount val="42"/>
                <c:pt idx="9" formatCode="0.00">
                  <c:v>8.5599066250361204</c:v>
                </c:pt>
                <c:pt idx="10" formatCode="0.00">
                  <c:v>8.4003652733499568</c:v>
                </c:pt>
                <c:pt idx="11" formatCode="0.00">
                  <c:v>8.1139433523068369</c:v>
                </c:pt>
                <c:pt idx="12" formatCode="0.00">
                  <c:v>7.8162412999917832</c:v>
                </c:pt>
                <c:pt idx="13" formatCode="0.00">
                  <c:v>7.5440680443502774</c:v>
                </c:pt>
                <c:pt idx="14" formatCode="0.00">
                  <c:v>7.1760912590556805</c:v>
                </c:pt>
                <c:pt idx="15" formatCode="0.00">
                  <c:v>6.7993405494535821</c:v>
                </c:pt>
                <c:pt idx="16" formatCode="0.00">
                  <c:v>6.5910646070264765</c:v>
                </c:pt>
                <c:pt idx="17" formatCode="0.00">
                  <c:v>6.2430380486862855</c:v>
                </c:pt>
              </c:numCache>
            </c:numRef>
          </c:val>
        </c:ser>
        <c:ser>
          <c:idx val="3"/>
          <c:order val="3"/>
          <c:marker>
            <c:symbol val="none"/>
          </c:marker>
          <c:cat>
            <c:strRef>
              <c:f>Sheet1!$B$10:$B$51</c:f>
              <c:strCache>
                <c:ptCount val="42"/>
                <c:pt idx="0">
                  <c:v>Universe Begins</c:v>
                </c:pt>
                <c:pt idx="1">
                  <c:v>Milky Way Forms</c:v>
                </c:pt>
                <c:pt idx="2">
                  <c:v>Solar System Forms</c:v>
                </c:pt>
                <c:pt idx="3">
                  <c:v>Life Begins</c:v>
                </c:pt>
                <c:pt idx="4">
                  <c:v>Photosynthesis Invented</c:v>
                </c:pt>
                <c:pt idx="5">
                  <c:v>Eukaryotes &amp; Oxygen</c:v>
                </c:pt>
                <c:pt idx="6">
                  <c:v>Sexual Reproduction</c:v>
                </c:pt>
                <c:pt idx="7">
                  <c:v>Predation</c:v>
                </c:pt>
                <c:pt idx="8">
                  <c:v>Cambrian Explosion</c:v>
                </c:pt>
                <c:pt idx="9">
                  <c:v>Modern Biodiversity Reached</c:v>
                </c:pt>
                <c:pt idx="10">
                  <c:v>Dinosaurs &amp; Mammals</c:v>
                </c:pt>
                <c:pt idx="11">
                  <c:v>Flowers</c:v>
                </c:pt>
                <c:pt idx="12">
                  <c:v>Dinosaurs End, Birds Begin</c:v>
                </c:pt>
                <c:pt idx="13">
                  <c:v>C4 photosynthesis</c:v>
                </c:pt>
                <c:pt idx="14">
                  <c:v>Hominidae</c:v>
                </c:pt>
                <c:pt idx="15">
                  <c:v>Pan/Homo split</c:v>
                </c:pt>
                <c:pt idx="16">
                  <c:v>Australopithecus</c:v>
                </c:pt>
                <c:pt idx="17">
                  <c:v>Humans Begin</c:v>
                </c:pt>
                <c:pt idx="18">
                  <c:v>Knife</c:v>
                </c:pt>
                <c:pt idx="19">
                  <c:v>Fire for cooking</c:v>
                </c:pt>
                <c:pt idx="20">
                  <c:v>Pigments &amp; Spears</c:v>
                </c:pt>
                <c:pt idx="21">
                  <c:v>Burial &amp; Composite Tools</c:v>
                </c:pt>
                <c:pt idx="22">
                  <c:v>Lithic Blades</c:v>
                </c:pt>
                <c:pt idx="23">
                  <c:v>Ships &amp; Bow/Arrow</c:v>
                </c:pt>
                <c:pt idx="24">
                  <c:v>Mining</c:v>
                </c:pt>
                <c:pt idx="25">
                  <c:v>Ceramics</c:v>
                </c:pt>
                <c:pt idx="26">
                  <c:v>Rope</c:v>
                </c:pt>
                <c:pt idx="27">
                  <c:v>Irrigation</c:v>
                </c:pt>
                <c:pt idx="28">
                  <c:v>Writing</c:v>
                </c:pt>
                <c:pt idx="29">
                  <c:v>Greek Philosophy/Christianity</c:v>
                </c:pt>
                <c:pt idx="30">
                  <c:v>Islam</c:v>
                </c:pt>
                <c:pt idx="31">
                  <c:v>Printing Press/Renaissance</c:v>
                </c:pt>
                <c:pt idx="32">
                  <c:v>Steam Engine/Libertae</c:v>
                </c:pt>
                <c:pt idx="33">
                  <c:v>Electricity</c:v>
                </c:pt>
                <c:pt idx="34">
                  <c:v>Quantum</c:v>
                </c:pt>
                <c:pt idx="35">
                  <c:v>Computerisation</c:v>
                </c:pt>
                <c:pt idx="41">
                  <c:v>The year 2008 (now)</c:v>
                </c:pt>
              </c:strCache>
            </c:strRef>
          </c:cat>
          <c:val>
            <c:numRef>
              <c:f>Sheet1!$I$10:$I$51</c:f>
              <c:numCache>
                <c:formatCode>General</c:formatCode>
                <c:ptCount val="42"/>
                <c:pt idx="18" formatCode="0.00">
                  <c:v>6.1461280356782382</c:v>
                </c:pt>
                <c:pt idx="19" formatCode="0.00">
                  <c:v>5.8976270912904418</c:v>
                </c:pt>
                <c:pt idx="20" formatCode="0.00">
                  <c:v>5.6020599913279625</c:v>
                </c:pt>
                <c:pt idx="21" formatCode="0.00">
                  <c:v>5.3010299956640772</c:v>
                </c:pt>
                <c:pt idx="22" formatCode="0.00">
                  <c:v>5.0413926851583133</c:v>
                </c:pt>
                <c:pt idx="23" formatCode="0.00">
                  <c:v>4.7403626894943436</c:v>
                </c:pt>
                <c:pt idx="24" formatCode="0.00">
                  <c:v>4.6334684555795924</c:v>
                </c:pt>
                <c:pt idx="25" formatCode="0.00">
                  <c:v>4.4149733479708155</c:v>
                </c:pt>
                <c:pt idx="26" formatCode="0.00">
                  <c:v>4.2304489213782794</c:v>
                </c:pt>
                <c:pt idx="27" formatCode="0.00">
                  <c:v>3.9030899869919442</c:v>
                </c:pt>
                <c:pt idx="28" formatCode="0.00">
                  <c:v>3.6989700043360192</c:v>
                </c:pt>
                <c:pt idx="29" formatCode="0.00">
                  <c:v>3.3010299956639777</c:v>
                </c:pt>
                <c:pt idx="30" formatCode="0.00">
                  <c:v>3.0748164406451748</c:v>
                </c:pt>
                <c:pt idx="31" formatCode="0.00">
                  <c:v>2.7075701760979909</c:v>
                </c:pt>
                <c:pt idx="32" formatCode="0.00">
                  <c:v>2.4712917110589392</c:v>
                </c:pt>
                <c:pt idx="33" formatCode="0.00">
                  <c:v>2.130333768495063</c:v>
                </c:pt>
                <c:pt idx="34" formatCode="0.00">
                  <c:v>1.9030899869919591</c:v>
                </c:pt>
                <c:pt idx="35" formatCode="0.00">
                  <c:v>1.6020599913279623</c:v>
                </c:pt>
              </c:numCache>
            </c:numRef>
          </c:val>
        </c:ser>
        <c:marker val="1"/>
        <c:axId val="73335168"/>
        <c:axId val="84204160"/>
      </c:lineChart>
      <c:lineChart>
        <c:grouping val="standard"/>
        <c:ser>
          <c:idx val="4"/>
          <c:order val="4"/>
          <c:spPr>
            <a:ln>
              <a:prstDash val="sysDot"/>
            </a:ln>
          </c:spPr>
          <c:marker>
            <c:symbol val="none"/>
          </c:marker>
          <c:cat>
            <c:strRef>
              <c:f>Sheet1!$B$10:$B$51</c:f>
              <c:strCache>
                <c:ptCount val="42"/>
                <c:pt idx="0">
                  <c:v>Universe Begins</c:v>
                </c:pt>
                <c:pt idx="1">
                  <c:v>Milky Way Forms</c:v>
                </c:pt>
                <c:pt idx="2">
                  <c:v>Solar System Forms</c:v>
                </c:pt>
                <c:pt idx="3">
                  <c:v>Life Begins</c:v>
                </c:pt>
                <c:pt idx="4">
                  <c:v>Photosynthesis Invented</c:v>
                </c:pt>
                <c:pt idx="5">
                  <c:v>Eukaryotes &amp; Oxygen</c:v>
                </c:pt>
                <c:pt idx="6">
                  <c:v>Sexual Reproduction</c:v>
                </c:pt>
                <c:pt idx="7">
                  <c:v>Predation</c:v>
                </c:pt>
                <c:pt idx="8">
                  <c:v>Cambrian Explosion</c:v>
                </c:pt>
                <c:pt idx="9">
                  <c:v>Modern Biodiversity Reached</c:v>
                </c:pt>
                <c:pt idx="10">
                  <c:v>Dinosaurs &amp; Mammals</c:v>
                </c:pt>
                <c:pt idx="11">
                  <c:v>Flowers</c:v>
                </c:pt>
                <c:pt idx="12">
                  <c:v>Dinosaurs End, Birds Begin</c:v>
                </c:pt>
                <c:pt idx="13">
                  <c:v>C4 photosynthesis</c:v>
                </c:pt>
                <c:pt idx="14">
                  <c:v>Hominidae</c:v>
                </c:pt>
                <c:pt idx="15">
                  <c:v>Pan/Homo split</c:v>
                </c:pt>
                <c:pt idx="16">
                  <c:v>Australopithecus</c:v>
                </c:pt>
                <c:pt idx="17">
                  <c:v>Humans Begin</c:v>
                </c:pt>
                <c:pt idx="18">
                  <c:v>Knife</c:v>
                </c:pt>
                <c:pt idx="19">
                  <c:v>Fire for cooking</c:v>
                </c:pt>
                <c:pt idx="20">
                  <c:v>Pigments &amp; Spears</c:v>
                </c:pt>
                <c:pt idx="21">
                  <c:v>Burial &amp; Composite Tools</c:v>
                </c:pt>
                <c:pt idx="22">
                  <c:v>Lithic Blades</c:v>
                </c:pt>
                <c:pt idx="23">
                  <c:v>Ships &amp; Bow/Arrow</c:v>
                </c:pt>
                <c:pt idx="24">
                  <c:v>Mining</c:v>
                </c:pt>
                <c:pt idx="25">
                  <c:v>Ceramics</c:v>
                </c:pt>
                <c:pt idx="26">
                  <c:v>Rope</c:v>
                </c:pt>
                <c:pt idx="27">
                  <c:v>Irrigation</c:v>
                </c:pt>
                <c:pt idx="28">
                  <c:v>Writing</c:v>
                </c:pt>
                <c:pt idx="29">
                  <c:v>Greek Philosophy/Christianity</c:v>
                </c:pt>
                <c:pt idx="30">
                  <c:v>Islam</c:v>
                </c:pt>
                <c:pt idx="31">
                  <c:v>Printing Press/Renaissance</c:v>
                </c:pt>
                <c:pt idx="32">
                  <c:v>Steam Engine/Libertae</c:v>
                </c:pt>
                <c:pt idx="33">
                  <c:v>Electricity</c:v>
                </c:pt>
                <c:pt idx="34">
                  <c:v>Quantum</c:v>
                </c:pt>
                <c:pt idx="35">
                  <c:v>Computerisation</c:v>
                </c:pt>
                <c:pt idx="41">
                  <c:v>The year 2008 (now)</c:v>
                </c:pt>
              </c:strCache>
            </c:strRef>
          </c:cat>
          <c:val>
            <c:numRef>
              <c:f>Sheet1!$J$10:$J$51</c:f>
              <c:numCache>
                <c:formatCode>General</c:formatCode>
                <c:ptCount val="42"/>
                <c:pt idx="21">
                  <c:v>2000</c:v>
                </c:pt>
                <c:pt idx="22">
                  <c:v>8000</c:v>
                </c:pt>
                <c:pt idx="23">
                  <c:v>25000</c:v>
                </c:pt>
                <c:pt idx="24">
                  <c:v>100000</c:v>
                </c:pt>
                <c:pt idx="25">
                  <c:v>330000</c:v>
                </c:pt>
                <c:pt idx="26">
                  <c:v>1000000</c:v>
                </c:pt>
                <c:pt idx="27">
                  <c:v>5000000</c:v>
                </c:pt>
                <c:pt idx="28">
                  <c:v>14000000</c:v>
                </c:pt>
                <c:pt idx="29" formatCode="0">
                  <c:v>170000000</c:v>
                </c:pt>
                <c:pt idx="30" formatCode="0">
                  <c:v>267573000</c:v>
                </c:pt>
                <c:pt idx="31" formatCode="0">
                  <c:v>438428000</c:v>
                </c:pt>
                <c:pt idx="32" formatCode="0">
                  <c:v>605000000</c:v>
                </c:pt>
                <c:pt idx="33" formatCode="0">
                  <c:v>1300000000</c:v>
                </c:pt>
                <c:pt idx="34" formatCode="0">
                  <c:v>2000000000</c:v>
                </c:pt>
                <c:pt idx="35" formatCode="0">
                  <c:v>3537000000</c:v>
                </c:pt>
                <c:pt idx="36" formatCode="0">
                  <c:v>5085000000</c:v>
                </c:pt>
                <c:pt idx="37" formatCode="0">
                  <c:v>5914000000</c:v>
                </c:pt>
                <c:pt idx="38">
                  <c:v>6221194426</c:v>
                </c:pt>
                <c:pt idx="39">
                  <c:v>6447427283</c:v>
                </c:pt>
                <c:pt idx="40">
                  <c:v>6523764154</c:v>
                </c:pt>
                <c:pt idx="41">
                  <c:v>6677602292</c:v>
                </c:pt>
              </c:numCache>
            </c:numRef>
          </c:val>
        </c:ser>
        <c:marker val="1"/>
        <c:axId val="84624896"/>
        <c:axId val="84569088"/>
      </c:lineChart>
      <c:catAx>
        <c:axId val="73335168"/>
        <c:scaling>
          <c:orientation val="minMax"/>
        </c:scaling>
        <c:axPos val="b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84204160"/>
        <c:crosses val="autoZero"/>
        <c:auto val="1"/>
        <c:lblAlgn val="ctr"/>
        <c:lblOffset val="100"/>
      </c:catAx>
      <c:valAx>
        <c:axId val="8420416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LOG(years ago)</a:t>
                </a:r>
              </a:p>
            </c:rich>
          </c:tx>
          <c:layout/>
        </c:title>
        <c:numFmt formatCode="0.00" sourceLinked="1"/>
        <c:tickLblPos val="nextTo"/>
        <c:crossAx val="73335168"/>
        <c:crosses val="autoZero"/>
        <c:crossBetween val="between"/>
      </c:valAx>
      <c:valAx>
        <c:axId val="84569088"/>
        <c:scaling>
          <c:orientation val="minMax"/>
        </c:scaling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World Human Population</a:t>
                </a:r>
              </a:p>
            </c:rich>
          </c:tx>
          <c:layout/>
        </c:title>
        <c:numFmt formatCode="General" sourceLinked="1"/>
        <c:tickLblPos val="nextTo"/>
        <c:crossAx val="84624896"/>
        <c:crosses val="max"/>
        <c:crossBetween val="between"/>
        <c:dispUnits>
          <c:builtInUnit val="billions"/>
          <c:dispUnitsLbl>
            <c:layout/>
          </c:dispUnitsLbl>
        </c:dispUnits>
      </c:valAx>
      <c:catAx>
        <c:axId val="84624896"/>
        <c:scaling>
          <c:orientation val="minMax"/>
        </c:scaling>
        <c:delete val="1"/>
        <c:axPos val="b"/>
        <c:tickLblPos val="none"/>
        <c:crossAx val="84569088"/>
        <c:crosses val="autoZero"/>
        <c:auto val="1"/>
        <c:lblAlgn val="ctr"/>
        <c:lblOffset val="100"/>
      </c:catAx>
    </c:plotArea>
    <c:plotVisOnly val="1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style val="1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marker>
            <c:symbol val="none"/>
          </c:marker>
          <c:cat>
            <c:strRef>
              <c:f>Sheet1!$B$10:$B$51</c:f>
              <c:strCache>
                <c:ptCount val="42"/>
                <c:pt idx="0">
                  <c:v>Universe Begins</c:v>
                </c:pt>
                <c:pt idx="1">
                  <c:v>Milky Way Forms</c:v>
                </c:pt>
                <c:pt idx="2">
                  <c:v>Solar System Forms</c:v>
                </c:pt>
                <c:pt idx="3">
                  <c:v>Life Begins</c:v>
                </c:pt>
                <c:pt idx="4">
                  <c:v>Photosynthesis Invented</c:v>
                </c:pt>
                <c:pt idx="5">
                  <c:v>Eukaryotes &amp; Oxygen</c:v>
                </c:pt>
                <c:pt idx="6">
                  <c:v>Sexual Reproduction</c:v>
                </c:pt>
                <c:pt idx="7">
                  <c:v>Predation</c:v>
                </c:pt>
                <c:pt idx="8">
                  <c:v>Cambrian Explosion</c:v>
                </c:pt>
                <c:pt idx="9">
                  <c:v>Modern Biodiversity Reached</c:v>
                </c:pt>
                <c:pt idx="10">
                  <c:v>Dinosaurs &amp; Mammals</c:v>
                </c:pt>
                <c:pt idx="11">
                  <c:v>Flowers</c:v>
                </c:pt>
                <c:pt idx="12">
                  <c:v>Dinosaurs End, Birds Begin</c:v>
                </c:pt>
                <c:pt idx="13">
                  <c:v>C4 photosynthesis</c:v>
                </c:pt>
                <c:pt idx="14">
                  <c:v>Hominidae</c:v>
                </c:pt>
                <c:pt idx="15">
                  <c:v>Pan/Homo split</c:v>
                </c:pt>
                <c:pt idx="16">
                  <c:v>Australopithecus</c:v>
                </c:pt>
                <c:pt idx="17">
                  <c:v>Humans Begin</c:v>
                </c:pt>
                <c:pt idx="18">
                  <c:v>Knife</c:v>
                </c:pt>
                <c:pt idx="19">
                  <c:v>Fire for cooking</c:v>
                </c:pt>
                <c:pt idx="20">
                  <c:v>Pigments &amp; Spears</c:v>
                </c:pt>
                <c:pt idx="21">
                  <c:v>Burial &amp; Composite Tools</c:v>
                </c:pt>
                <c:pt idx="22">
                  <c:v>Lithic Blades</c:v>
                </c:pt>
                <c:pt idx="23">
                  <c:v>Ships &amp; Bow/Arrow</c:v>
                </c:pt>
                <c:pt idx="24">
                  <c:v>Mining</c:v>
                </c:pt>
                <c:pt idx="25">
                  <c:v>Ceramics</c:v>
                </c:pt>
                <c:pt idx="26">
                  <c:v>Rope</c:v>
                </c:pt>
                <c:pt idx="27">
                  <c:v>Irrigation</c:v>
                </c:pt>
                <c:pt idx="28">
                  <c:v>Writing</c:v>
                </c:pt>
                <c:pt idx="29">
                  <c:v>Greek Philosophy/Christianity</c:v>
                </c:pt>
                <c:pt idx="30">
                  <c:v>Islam</c:v>
                </c:pt>
                <c:pt idx="31">
                  <c:v>Printing Press/Renaissance</c:v>
                </c:pt>
                <c:pt idx="32">
                  <c:v>Steam Engine/Libertae</c:v>
                </c:pt>
                <c:pt idx="33">
                  <c:v>Electricity</c:v>
                </c:pt>
                <c:pt idx="34">
                  <c:v>Quantum</c:v>
                </c:pt>
                <c:pt idx="35">
                  <c:v>Computerisation</c:v>
                </c:pt>
                <c:pt idx="41">
                  <c:v>The year 2008 (now)</c:v>
                </c:pt>
              </c:strCache>
            </c:strRef>
          </c:cat>
          <c:val>
            <c:numRef>
              <c:f>Sheet1!$F$10:$F$51</c:f>
              <c:numCache>
                <c:formatCode>0.00</c:formatCode>
                <c:ptCount val="42"/>
                <c:pt idx="0">
                  <c:v>10.136720567156408</c:v>
                </c:pt>
                <c:pt idx="1">
                  <c:v>9.9190780923760684</c:v>
                </c:pt>
                <c:pt idx="2">
                  <c:v>9.6532125137753528</c:v>
                </c:pt>
                <c:pt idx="3">
                  <c:v>9.6020599913279767</c:v>
                </c:pt>
              </c:numCache>
            </c:numRef>
          </c:val>
        </c:ser>
        <c:ser>
          <c:idx val="1"/>
          <c:order val="1"/>
          <c:marker>
            <c:symbol val="none"/>
          </c:marker>
          <c:cat>
            <c:strRef>
              <c:f>Sheet1!$B$10:$B$51</c:f>
              <c:strCache>
                <c:ptCount val="42"/>
                <c:pt idx="0">
                  <c:v>Universe Begins</c:v>
                </c:pt>
                <c:pt idx="1">
                  <c:v>Milky Way Forms</c:v>
                </c:pt>
                <c:pt idx="2">
                  <c:v>Solar System Forms</c:v>
                </c:pt>
                <c:pt idx="3">
                  <c:v>Life Begins</c:v>
                </c:pt>
                <c:pt idx="4">
                  <c:v>Photosynthesis Invented</c:v>
                </c:pt>
                <c:pt idx="5">
                  <c:v>Eukaryotes &amp; Oxygen</c:v>
                </c:pt>
                <c:pt idx="6">
                  <c:v>Sexual Reproduction</c:v>
                </c:pt>
                <c:pt idx="7">
                  <c:v>Predation</c:v>
                </c:pt>
                <c:pt idx="8">
                  <c:v>Cambrian Explosion</c:v>
                </c:pt>
                <c:pt idx="9">
                  <c:v>Modern Biodiversity Reached</c:v>
                </c:pt>
                <c:pt idx="10">
                  <c:v>Dinosaurs &amp; Mammals</c:v>
                </c:pt>
                <c:pt idx="11">
                  <c:v>Flowers</c:v>
                </c:pt>
                <c:pt idx="12">
                  <c:v>Dinosaurs End, Birds Begin</c:v>
                </c:pt>
                <c:pt idx="13">
                  <c:v>C4 photosynthesis</c:v>
                </c:pt>
                <c:pt idx="14">
                  <c:v>Hominidae</c:v>
                </c:pt>
                <c:pt idx="15">
                  <c:v>Pan/Homo split</c:v>
                </c:pt>
                <c:pt idx="16">
                  <c:v>Australopithecus</c:v>
                </c:pt>
                <c:pt idx="17">
                  <c:v>Humans Begin</c:v>
                </c:pt>
                <c:pt idx="18">
                  <c:v>Knife</c:v>
                </c:pt>
                <c:pt idx="19">
                  <c:v>Fire for cooking</c:v>
                </c:pt>
                <c:pt idx="20">
                  <c:v>Pigments &amp; Spears</c:v>
                </c:pt>
                <c:pt idx="21">
                  <c:v>Burial &amp; Composite Tools</c:v>
                </c:pt>
                <c:pt idx="22">
                  <c:v>Lithic Blades</c:v>
                </c:pt>
                <c:pt idx="23">
                  <c:v>Ships &amp; Bow/Arrow</c:v>
                </c:pt>
                <c:pt idx="24">
                  <c:v>Mining</c:v>
                </c:pt>
                <c:pt idx="25">
                  <c:v>Ceramics</c:v>
                </c:pt>
                <c:pt idx="26">
                  <c:v>Rope</c:v>
                </c:pt>
                <c:pt idx="27">
                  <c:v>Irrigation</c:v>
                </c:pt>
                <c:pt idx="28">
                  <c:v>Writing</c:v>
                </c:pt>
                <c:pt idx="29">
                  <c:v>Greek Philosophy/Christianity</c:v>
                </c:pt>
                <c:pt idx="30">
                  <c:v>Islam</c:v>
                </c:pt>
                <c:pt idx="31">
                  <c:v>Printing Press/Renaissance</c:v>
                </c:pt>
                <c:pt idx="32">
                  <c:v>Steam Engine/Libertae</c:v>
                </c:pt>
                <c:pt idx="33">
                  <c:v>Electricity</c:v>
                </c:pt>
                <c:pt idx="34">
                  <c:v>Quantum</c:v>
                </c:pt>
                <c:pt idx="35">
                  <c:v>Computerisation</c:v>
                </c:pt>
                <c:pt idx="41">
                  <c:v>The year 2008 (now)</c:v>
                </c:pt>
              </c:strCache>
            </c:strRef>
          </c:cat>
          <c:val>
            <c:numRef>
              <c:f>Sheet1!$G$10:$G$51</c:f>
              <c:numCache>
                <c:formatCode>General</c:formatCode>
                <c:ptCount val="42"/>
                <c:pt idx="4" formatCode="0.00">
                  <c:v>9.5440680443502419</c:v>
                </c:pt>
                <c:pt idx="5" formatCode="0.00">
                  <c:v>9.3521825181115741</c:v>
                </c:pt>
                <c:pt idx="6" formatCode="0.00">
                  <c:v>9.0791812460476748</c:v>
                </c:pt>
                <c:pt idx="7" formatCode="0.00">
                  <c:v>8.9030899869919526</c:v>
                </c:pt>
                <c:pt idx="8" formatCode="0.00">
                  <c:v>8.7323937598229691</c:v>
                </c:pt>
              </c:numCache>
            </c:numRef>
          </c:val>
        </c:ser>
        <c:ser>
          <c:idx val="2"/>
          <c:order val="2"/>
          <c:marker>
            <c:symbol val="none"/>
          </c:marker>
          <c:cat>
            <c:strRef>
              <c:f>Sheet1!$B$10:$B$51</c:f>
              <c:strCache>
                <c:ptCount val="42"/>
                <c:pt idx="0">
                  <c:v>Universe Begins</c:v>
                </c:pt>
                <c:pt idx="1">
                  <c:v>Milky Way Forms</c:v>
                </c:pt>
                <c:pt idx="2">
                  <c:v>Solar System Forms</c:v>
                </c:pt>
                <c:pt idx="3">
                  <c:v>Life Begins</c:v>
                </c:pt>
                <c:pt idx="4">
                  <c:v>Photosynthesis Invented</c:v>
                </c:pt>
                <c:pt idx="5">
                  <c:v>Eukaryotes &amp; Oxygen</c:v>
                </c:pt>
                <c:pt idx="6">
                  <c:v>Sexual Reproduction</c:v>
                </c:pt>
                <c:pt idx="7">
                  <c:v>Predation</c:v>
                </c:pt>
                <c:pt idx="8">
                  <c:v>Cambrian Explosion</c:v>
                </c:pt>
                <c:pt idx="9">
                  <c:v>Modern Biodiversity Reached</c:v>
                </c:pt>
                <c:pt idx="10">
                  <c:v>Dinosaurs &amp; Mammals</c:v>
                </c:pt>
                <c:pt idx="11">
                  <c:v>Flowers</c:v>
                </c:pt>
                <c:pt idx="12">
                  <c:v>Dinosaurs End, Birds Begin</c:v>
                </c:pt>
                <c:pt idx="13">
                  <c:v>C4 photosynthesis</c:v>
                </c:pt>
                <c:pt idx="14">
                  <c:v>Hominidae</c:v>
                </c:pt>
                <c:pt idx="15">
                  <c:v>Pan/Homo split</c:v>
                </c:pt>
                <c:pt idx="16">
                  <c:v>Australopithecus</c:v>
                </c:pt>
                <c:pt idx="17">
                  <c:v>Humans Begin</c:v>
                </c:pt>
                <c:pt idx="18">
                  <c:v>Knife</c:v>
                </c:pt>
                <c:pt idx="19">
                  <c:v>Fire for cooking</c:v>
                </c:pt>
                <c:pt idx="20">
                  <c:v>Pigments &amp; Spears</c:v>
                </c:pt>
                <c:pt idx="21">
                  <c:v>Burial &amp; Composite Tools</c:v>
                </c:pt>
                <c:pt idx="22">
                  <c:v>Lithic Blades</c:v>
                </c:pt>
                <c:pt idx="23">
                  <c:v>Ships &amp; Bow/Arrow</c:v>
                </c:pt>
                <c:pt idx="24">
                  <c:v>Mining</c:v>
                </c:pt>
                <c:pt idx="25">
                  <c:v>Ceramics</c:v>
                </c:pt>
                <c:pt idx="26">
                  <c:v>Rope</c:v>
                </c:pt>
                <c:pt idx="27">
                  <c:v>Irrigation</c:v>
                </c:pt>
                <c:pt idx="28">
                  <c:v>Writing</c:v>
                </c:pt>
                <c:pt idx="29">
                  <c:v>Greek Philosophy/Christianity</c:v>
                </c:pt>
                <c:pt idx="30">
                  <c:v>Islam</c:v>
                </c:pt>
                <c:pt idx="31">
                  <c:v>Printing Press/Renaissance</c:v>
                </c:pt>
                <c:pt idx="32">
                  <c:v>Steam Engine/Libertae</c:v>
                </c:pt>
                <c:pt idx="33">
                  <c:v>Electricity</c:v>
                </c:pt>
                <c:pt idx="34">
                  <c:v>Quantum</c:v>
                </c:pt>
                <c:pt idx="35">
                  <c:v>Computerisation</c:v>
                </c:pt>
                <c:pt idx="41">
                  <c:v>The year 2008 (now)</c:v>
                </c:pt>
              </c:strCache>
            </c:strRef>
          </c:cat>
          <c:val>
            <c:numRef>
              <c:f>Sheet1!$H$10:$H$51</c:f>
              <c:numCache>
                <c:formatCode>General</c:formatCode>
                <c:ptCount val="42"/>
                <c:pt idx="9" formatCode="0.00">
                  <c:v>8.5599066250361204</c:v>
                </c:pt>
                <c:pt idx="10" formatCode="0.00">
                  <c:v>8.4003652733499568</c:v>
                </c:pt>
                <c:pt idx="11" formatCode="0.00">
                  <c:v>8.1139433523068369</c:v>
                </c:pt>
                <c:pt idx="12" formatCode="0.00">
                  <c:v>7.8162412999917832</c:v>
                </c:pt>
                <c:pt idx="13" formatCode="0.00">
                  <c:v>7.5440680443502774</c:v>
                </c:pt>
                <c:pt idx="14" formatCode="0.00">
                  <c:v>7.1760912590556805</c:v>
                </c:pt>
                <c:pt idx="15" formatCode="0.00">
                  <c:v>6.7993405494535821</c:v>
                </c:pt>
                <c:pt idx="16" formatCode="0.00">
                  <c:v>6.5910646070264765</c:v>
                </c:pt>
                <c:pt idx="17" formatCode="0.00">
                  <c:v>6.2430380486862855</c:v>
                </c:pt>
              </c:numCache>
            </c:numRef>
          </c:val>
        </c:ser>
        <c:ser>
          <c:idx val="3"/>
          <c:order val="3"/>
          <c:marker>
            <c:symbol val="none"/>
          </c:marker>
          <c:cat>
            <c:strRef>
              <c:f>Sheet1!$B$10:$B$51</c:f>
              <c:strCache>
                <c:ptCount val="42"/>
                <c:pt idx="0">
                  <c:v>Universe Begins</c:v>
                </c:pt>
                <c:pt idx="1">
                  <c:v>Milky Way Forms</c:v>
                </c:pt>
                <c:pt idx="2">
                  <c:v>Solar System Forms</c:v>
                </c:pt>
                <c:pt idx="3">
                  <c:v>Life Begins</c:v>
                </c:pt>
                <c:pt idx="4">
                  <c:v>Photosynthesis Invented</c:v>
                </c:pt>
                <c:pt idx="5">
                  <c:v>Eukaryotes &amp; Oxygen</c:v>
                </c:pt>
                <c:pt idx="6">
                  <c:v>Sexual Reproduction</c:v>
                </c:pt>
                <c:pt idx="7">
                  <c:v>Predation</c:v>
                </c:pt>
                <c:pt idx="8">
                  <c:v>Cambrian Explosion</c:v>
                </c:pt>
                <c:pt idx="9">
                  <c:v>Modern Biodiversity Reached</c:v>
                </c:pt>
                <c:pt idx="10">
                  <c:v>Dinosaurs &amp; Mammals</c:v>
                </c:pt>
                <c:pt idx="11">
                  <c:v>Flowers</c:v>
                </c:pt>
                <c:pt idx="12">
                  <c:v>Dinosaurs End, Birds Begin</c:v>
                </c:pt>
                <c:pt idx="13">
                  <c:v>C4 photosynthesis</c:v>
                </c:pt>
                <c:pt idx="14">
                  <c:v>Hominidae</c:v>
                </c:pt>
                <c:pt idx="15">
                  <c:v>Pan/Homo split</c:v>
                </c:pt>
                <c:pt idx="16">
                  <c:v>Australopithecus</c:v>
                </c:pt>
                <c:pt idx="17">
                  <c:v>Humans Begin</c:v>
                </c:pt>
                <c:pt idx="18">
                  <c:v>Knife</c:v>
                </c:pt>
                <c:pt idx="19">
                  <c:v>Fire for cooking</c:v>
                </c:pt>
                <c:pt idx="20">
                  <c:v>Pigments &amp; Spears</c:v>
                </c:pt>
                <c:pt idx="21">
                  <c:v>Burial &amp; Composite Tools</c:v>
                </c:pt>
                <c:pt idx="22">
                  <c:v>Lithic Blades</c:v>
                </c:pt>
                <c:pt idx="23">
                  <c:v>Ships &amp; Bow/Arrow</c:v>
                </c:pt>
                <c:pt idx="24">
                  <c:v>Mining</c:v>
                </c:pt>
                <c:pt idx="25">
                  <c:v>Ceramics</c:v>
                </c:pt>
                <c:pt idx="26">
                  <c:v>Rope</c:v>
                </c:pt>
                <c:pt idx="27">
                  <c:v>Irrigation</c:v>
                </c:pt>
                <c:pt idx="28">
                  <c:v>Writing</c:v>
                </c:pt>
                <c:pt idx="29">
                  <c:v>Greek Philosophy/Christianity</c:v>
                </c:pt>
                <c:pt idx="30">
                  <c:v>Islam</c:v>
                </c:pt>
                <c:pt idx="31">
                  <c:v>Printing Press/Renaissance</c:v>
                </c:pt>
                <c:pt idx="32">
                  <c:v>Steam Engine/Libertae</c:v>
                </c:pt>
                <c:pt idx="33">
                  <c:v>Electricity</c:v>
                </c:pt>
                <c:pt idx="34">
                  <c:v>Quantum</c:v>
                </c:pt>
                <c:pt idx="35">
                  <c:v>Computerisation</c:v>
                </c:pt>
                <c:pt idx="41">
                  <c:v>The year 2008 (now)</c:v>
                </c:pt>
              </c:strCache>
            </c:strRef>
          </c:cat>
          <c:val>
            <c:numRef>
              <c:f>Sheet1!$I$10:$I$51</c:f>
              <c:numCache>
                <c:formatCode>General</c:formatCode>
                <c:ptCount val="42"/>
                <c:pt idx="18" formatCode="0.00">
                  <c:v>6.1461280356782382</c:v>
                </c:pt>
                <c:pt idx="19" formatCode="0.00">
                  <c:v>5.8976270912904418</c:v>
                </c:pt>
                <c:pt idx="20" formatCode="0.00">
                  <c:v>5.6020599913279625</c:v>
                </c:pt>
                <c:pt idx="21" formatCode="0.00">
                  <c:v>5.301029995664079</c:v>
                </c:pt>
                <c:pt idx="22" formatCode="0.00">
                  <c:v>5.0413926851583142</c:v>
                </c:pt>
                <c:pt idx="23" formatCode="0.00">
                  <c:v>4.7403626894943454</c:v>
                </c:pt>
                <c:pt idx="24" formatCode="0.00">
                  <c:v>4.6334684555795924</c:v>
                </c:pt>
                <c:pt idx="25" formatCode="0.00">
                  <c:v>4.4149733479708155</c:v>
                </c:pt>
                <c:pt idx="26" formatCode="0.00">
                  <c:v>4.2304489213782794</c:v>
                </c:pt>
                <c:pt idx="27" formatCode="0.00">
                  <c:v>3.9030899869919442</c:v>
                </c:pt>
                <c:pt idx="28" formatCode="0.00">
                  <c:v>3.6989700043360192</c:v>
                </c:pt>
                <c:pt idx="29" formatCode="0.00">
                  <c:v>3.3010299956639777</c:v>
                </c:pt>
                <c:pt idx="30" formatCode="0.00">
                  <c:v>3.0748164406451748</c:v>
                </c:pt>
                <c:pt idx="31" formatCode="0.00">
                  <c:v>2.7075701760979918</c:v>
                </c:pt>
                <c:pt idx="32" formatCode="0.00">
                  <c:v>2.4712917110589392</c:v>
                </c:pt>
                <c:pt idx="33" formatCode="0.00">
                  <c:v>2.1303337684950638</c:v>
                </c:pt>
                <c:pt idx="34" formatCode="0.00">
                  <c:v>1.9030899869919593</c:v>
                </c:pt>
                <c:pt idx="35" formatCode="0.00">
                  <c:v>1.6020599913279623</c:v>
                </c:pt>
              </c:numCache>
            </c:numRef>
          </c:val>
        </c:ser>
        <c:marker val="1"/>
        <c:axId val="100797056"/>
        <c:axId val="95478144"/>
      </c:lineChart>
      <c:lineChart>
        <c:grouping val="standard"/>
        <c:ser>
          <c:idx val="4"/>
          <c:order val="4"/>
          <c:spPr>
            <a:ln>
              <a:prstDash val="sysDot"/>
            </a:ln>
          </c:spPr>
          <c:marker>
            <c:symbol val="none"/>
          </c:marker>
          <c:cat>
            <c:strRef>
              <c:f>Sheet1!$B$10:$B$51</c:f>
              <c:strCache>
                <c:ptCount val="42"/>
                <c:pt idx="0">
                  <c:v>Universe Begins</c:v>
                </c:pt>
                <c:pt idx="1">
                  <c:v>Milky Way Forms</c:v>
                </c:pt>
                <c:pt idx="2">
                  <c:v>Solar System Forms</c:v>
                </c:pt>
                <c:pt idx="3">
                  <c:v>Life Begins</c:v>
                </c:pt>
                <c:pt idx="4">
                  <c:v>Photosynthesis Invented</c:v>
                </c:pt>
                <c:pt idx="5">
                  <c:v>Eukaryotes &amp; Oxygen</c:v>
                </c:pt>
                <c:pt idx="6">
                  <c:v>Sexual Reproduction</c:v>
                </c:pt>
                <c:pt idx="7">
                  <c:v>Predation</c:v>
                </c:pt>
                <c:pt idx="8">
                  <c:v>Cambrian Explosion</c:v>
                </c:pt>
                <c:pt idx="9">
                  <c:v>Modern Biodiversity Reached</c:v>
                </c:pt>
                <c:pt idx="10">
                  <c:v>Dinosaurs &amp; Mammals</c:v>
                </c:pt>
                <c:pt idx="11">
                  <c:v>Flowers</c:v>
                </c:pt>
                <c:pt idx="12">
                  <c:v>Dinosaurs End, Birds Begin</c:v>
                </c:pt>
                <c:pt idx="13">
                  <c:v>C4 photosynthesis</c:v>
                </c:pt>
                <c:pt idx="14">
                  <c:v>Hominidae</c:v>
                </c:pt>
                <c:pt idx="15">
                  <c:v>Pan/Homo split</c:v>
                </c:pt>
                <c:pt idx="16">
                  <c:v>Australopithecus</c:v>
                </c:pt>
                <c:pt idx="17">
                  <c:v>Humans Begin</c:v>
                </c:pt>
                <c:pt idx="18">
                  <c:v>Knife</c:v>
                </c:pt>
                <c:pt idx="19">
                  <c:v>Fire for cooking</c:v>
                </c:pt>
                <c:pt idx="20">
                  <c:v>Pigments &amp; Spears</c:v>
                </c:pt>
                <c:pt idx="21">
                  <c:v>Burial &amp; Composite Tools</c:v>
                </c:pt>
                <c:pt idx="22">
                  <c:v>Lithic Blades</c:v>
                </c:pt>
                <c:pt idx="23">
                  <c:v>Ships &amp; Bow/Arrow</c:v>
                </c:pt>
                <c:pt idx="24">
                  <c:v>Mining</c:v>
                </c:pt>
                <c:pt idx="25">
                  <c:v>Ceramics</c:v>
                </c:pt>
                <c:pt idx="26">
                  <c:v>Rope</c:v>
                </c:pt>
                <c:pt idx="27">
                  <c:v>Irrigation</c:v>
                </c:pt>
                <c:pt idx="28">
                  <c:v>Writing</c:v>
                </c:pt>
                <c:pt idx="29">
                  <c:v>Greek Philosophy/Christianity</c:v>
                </c:pt>
                <c:pt idx="30">
                  <c:v>Islam</c:v>
                </c:pt>
                <c:pt idx="31">
                  <c:v>Printing Press/Renaissance</c:v>
                </c:pt>
                <c:pt idx="32">
                  <c:v>Steam Engine/Libertae</c:v>
                </c:pt>
                <c:pt idx="33">
                  <c:v>Electricity</c:v>
                </c:pt>
                <c:pt idx="34">
                  <c:v>Quantum</c:v>
                </c:pt>
                <c:pt idx="35">
                  <c:v>Computerisation</c:v>
                </c:pt>
                <c:pt idx="41">
                  <c:v>The year 2008 (now)</c:v>
                </c:pt>
              </c:strCache>
            </c:strRef>
          </c:cat>
          <c:val>
            <c:numRef>
              <c:f>Sheet1!$J$10:$J$51</c:f>
              <c:numCache>
                <c:formatCode>General</c:formatCode>
                <c:ptCount val="42"/>
                <c:pt idx="21">
                  <c:v>2000</c:v>
                </c:pt>
                <c:pt idx="22">
                  <c:v>8000</c:v>
                </c:pt>
                <c:pt idx="23">
                  <c:v>25000</c:v>
                </c:pt>
                <c:pt idx="24">
                  <c:v>100000</c:v>
                </c:pt>
                <c:pt idx="25">
                  <c:v>330000</c:v>
                </c:pt>
                <c:pt idx="26">
                  <c:v>1000000</c:v>
                </c:pt>
                <c:pt idx="27">
                  <c:v>5000000</c:v>
                </c:pt>
                <c:pt idx="28">
                  <c:v>14000000</c:v>
                </c:pt>
                <c:pt idx="29" formatCode="0">
                  <c:v>170000000</c:v>
                </c:pt>
                <c:pt idx="30" formatCode="0">
                  <c:v>267573000</c:v>
                </c:pt>
                <c:pt idx="31" formatCode="0">
                  <c:v>438428000</c:v>
                </c:pt>
                <c:pt idx="32" formatCode="0">
                  <c:v>605000000</c:v>
                </c:pt>
                <c:pt idx="33" formatCode="0">
                  <c:v>1300000000</c:v>
                </c:pt>
                <c:pt idx="34" formatCode="0">
                  <c:v>2000000000</c:v>
                </c:pt>
                <c:pt idx="35" formatCode="0">
                  <c:v>3537000000</c:v>
                </c:pt>
                <c:pt idx="36" formatCode="0">
                  <c:v>5085000000</c:v>
                </c:pt>
                <c:pt idx="37" formatCode="0">
                  <c:v>5914000000</c:v>
                </c:pt>
                <c:pt idx="38">
                  <c:v>6221194426</c:v>
                </c:pt>
                <c:pt idx="39">
                  <c:v>6447427283</c:v>
                </c:pt>
                <c:pt idx="40">
                  <c:v>6523764154</c:v>
                </c:pt>
                <c:pt idx="41">
                  <c:v>6677602292</c:v>
                </c:pt>
              </c:numCache>
            </c:numRef>
          </c:val>
        </c:ser>
        <c:marker val="1"/>
        <c:axId val="95482624"/>
        <c:axId val="95480064"/>
      </c:lineChart>
      <c:catAx>
        <c:axId val="100797056"/>
        <c:scaling>
          <c:orientation val="minMax"/>
        </c:scaling>
        <c:axPos val="b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95478144"/>
        <c:crosses val="autoZero"/>
        <c:auto val="1"/>
        <c:lblAlgn val="ctr"/>
        <c:lblOffset val="100"/>
      </c:catAx>
      <c:valAx>
        <c:axId val="9547814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LOG(years ago)</a:t>
                </a:r>
              </a:p>
            </c:rich>
          </c:tx>
          <c:layout/>
        </c:title>
        <c:numFmt formatCode="0.00" sourceLinked="1"/>
        <c:tickLblPos val="nextTo"/>
        <c:crossAx val="100797056"/>
        <c:crosses val="autoZero"/>
        <c:crossBetween val="between"/>
      </c:valAx>
      <c:valAx>
        <c:axId val="95480064"/>
        <c:scaling>
          <c:orientation val="minMax"/>
        </c:scaling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World Human Population</a:t>
                </a:r>
              </a:p>
            </c:rich>
          </c:tx>
          <c:layout/>
        </c:title>
        <c:numFmt formatCode="General" sourceLinked="1"/>
        <c:tickLblPos val="nextTo"/>
        <c:crossAx val="95482624"/>
        <c:crosses val="max"/>
        <c:crossBetween val="between"/>
        <c:dispUnits>
          <c:builtInUnit val="billions"/>
          <c:dispUnitsLbl>
            <c:layout/>
          </c:dispUnitsLbl>
        </c:dispUnits>
      </c:valAx>
      <c:catAx>
        <c:axId val="95482624"/>
        <c:scaling>
          <c:orientation val="minMax"/>
        </c:scaling>
        <c:delete val="1"/>
        <c:axPos val="b"/>
        <c:tickLblPos val="none"/>
        <c:crossAx val="95480064"/>
        <c:crosses val="autoZero"/>
        <c:auto val="1"/>
        <c:lblAlgn val="ctr"/>
        <c:lblOffset val="100"/>
      </c:catAx>
    </c:plotArea>
    <c:plotVisOnly val="1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3123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6187F-F307-4310-A7E3-810535E2EFB5}" type="datetimeFigureOut">
              <a:rPr lang="en-IE" smtClean="0"/>
              <a:pPr/>
              <a:t>12/04/2011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3123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0CEF0-4118-4B22-BB79-644B293772EB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Week 12: The European Union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3100" dirty="0" smtClean="0"/>
              <a:t>Tues</a:t>
            </a:r>
            <a:r>
              <a:rPr lang="en-GB" sz="3100" dirty="0" smtClean="0"/>
              <a:t>day 12</a:t>
            </a:r>
            <a:r>
              <a:rPr lang="en-GB" sz="3100" baseline="30000" dirty="0" smtClean="0"/>
              <a:t>th</a:t>
            </a:r>
            <a:r>
              <a:rPr lang="en-GB" sz="3100" dirty="0" smtClean="0"/>
              <a:t> </a:t>
            </a:r>
            <a:r>
              <a:rPr lang="en-GB" sz="3100" dirty="0" smtClean="0"/>
              <a:t>April</a:t>
            </a:r>
            <a:endParaRPr lang="en-GB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Mr. Niall Douglas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History of our World in Milestones</a:t>
            </a:r>
            <a:endParaRPr lang="en-GB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0" y="1524000"/>
          <a:ext cx="91440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Weird huh?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One might think from this graph that a point is coming when technological advances will become so rapid that we reach a “technological singularity” (e.g. Ray </a:t>
            </a:r>
            <a:r>
              <a:rPr lang="en-GB" dirty="0" err="1" smtClean="0"/>
              <a:t>Kurzweil</a:t>
            </a:r>
            <a:r>
              <a:rPr lang="en-GB" dirty="0" smtClean="0"/>
              <a:t>)</a:t>
            </a:r>
          </a:p>
          <a:p>
            <a:endParaRPr lang="en-GB" dirty="0" smtClean="0"/>
          </a:p>
          <a:p>
            <a:r>
              <a:rPr lang="en-GB" dirty="0" smtClean="0"/>
              <a:t>Ray </a:t>
            </a:r>
            <a:r>
              <a:rPr lang="en-GB" dirty="0" err="1" smtClean="0"/>
              <a:t>Kurzweil</a:t>
            </a:r>
            <a:r>
              <a:rPr lang="en-GB" dirty="0" smtClean="0"/>
              <a:t> and those like him is full of shit</a:t>
            </a:r>
          </a:p>
          <a:p>
            <a:endParaRPr lang="en-GB" dirty="0" smtClean="0"/>
          </a:p>
          <a:p>
            <a:r>
              <a:rPr lang="en-GB" dirty="0" smtClean="0"/>
              <a:t>This has nothing to do with technology ...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Fields of perception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you try making ANY list of the most important advances in something long lived and which is still advancing today ...</a:t>
            </a:r>
          </a:p>
          <a:p>
            <a:endParaRPr lang="en-GB" dirty="0" smtClean="0"/>
          </a:p>
          <a:p>
            <a:pPr lvl="1"/>
            <a:r>
              <a:rPr lang="en-GB" dirty="0" smtClean="0"/>
              <a:t>For example, try writing down the most important single tracks in rock music</a:t>
            </a:r>
          </a:p>
          <a:p>
            <a:endParaRPr lang="en-GB" dirty="0" smtClean="0"/>
          </a:p>
          <a:p>
            <a:pPr lvl="1"/>
            <a:r>
              <a:rPr lang="en-GB" dirty="0" smtClean="0"/>
              <a:t>Or creative advances in the use of language or mathematics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Fields of perception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It turns out that you will ALWAYS get thirty-five or thirty-six items</a:t>
            </a:r>
          </a:p>
          <a:p>
            <a:endParaRPr lang="en-GB" dirty="0" smtClean="0"/>
          </a:p>
          <a:p>
            <a:r>
              <a:rPr lang="en-GB" dirty="0" smtClean="0"/>
              <a:t>And these items will ALWAYS have a smooth line when plotted logarithmically over time</a:t>
            </a:r>
          </a:p>
          <a:p>
            <a:endParaRPr lang="en-GB" dirty="0" smtClean="0"/>
          </a:p>
          <a:p>
            <a:r>
              <a:rPr lang="en-GB" dirty="0" smtClean="0"/>
              <a:t>So what is going on?</a:t>
            </a:r>
          </a:p>
          <a:p>
            <a:endParaRPr lang="en-GB" dirty="0" smtClean="0"/>
          </a:p>
          <a:p>
            <a:r>
              <a:rPr lang="en-GB" dirty="0" smtClean="0"/>
              <a:t>What happens if you regress that timeline down to zero?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History of our World in Milestones</a:t>
            </a:r>
            <a:endParaRPr lang="en-GB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0" y="1524000"/>
          <a:ext cx="91440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Fields of Perception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turns out that there are ALWAYS forty or forty one steps in that progression, it’s just that the most recent five are unknowable to us (too recent to discern)</a:t>
            </a:r>
          </a:p>
          <a:p>
            <a:endParaRPr lang="en-GB" dirty="0" smtClean="0"/>
          </a:p>
          <a:p>
            <a:r>
              <a:rPr lang="en-GB" dirty="0" smtClean="0"/>
              <a:t>So how come any of this matters?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Fields of Perception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What’s the ratio between the largest and smallest observations?</a:t>
            </a:r>
          </a:p>
          <a:p>
            <a:pPr lvl="1"/>
            <a:r>
              <a:rPr lang="en-GB" dirty="0" smtClean="0"/>
              <a:t>Distance: Size of the universe = 4.4e26, size of an electron is 2.8e-15. Ratio: 1.57e41</a:t>
            </a:r>
          </a:p>
          <a:p>
            <a:pPr lvl="1"/>
            <a:r>
              <a:rPr lang="en-GB" dirty="0" smtClean="0"/>
              <a:t>Time: Age of the universe 4.33e17, lifetime of a top quark 1e-24. Ratio: 4.33e41</a:t>
            </a:r>
          </a:p>
          <a:p>
            <a:pPr lvl="1"/>
            <a:r>
              <a:rPr lang="en-GB" dirty="0" smtClean="0"/>
              <a:t>Forces: Ratio of electrical to gravitational forces between a proton and an electron: 4.4e40</a:t>
            </a:r>
          </a:p>
          <a:p>
            <a:endParaRPr lang="en-GB" dirty="0" smtClean="0"/>
          </a:p>
          <a:p>
            <a:r>
              <a:rPr lang="en-GB" dirty="0" smtClean="0"/>
              <a:t>What’s so special about powers of forty then?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Fields of Perception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turns out that WE – as in, us humans – can only perceive about forty levels of significance</a:t>
            </a:r>
          </a:p>
          <a:p>
            <a:endParaRPr lang="en-GB" dirty="0" smtClean="0"/>
          </a:p>
          <a:p>
            <a:r>
              <a:rPr lang="en-GB" dirty="0" smtClean="0"/>
              <a:t>It’s a cognitive processing artefact, and no technology can EVER remove this problem</a:t>
            </a:r>
          </a:p>
          <a:p>
            <a:endParaRPr lang="en-GB" dirty="0" smtClean="0"/>
          </a:p>
          <a:p>
            <a:r>
              <a:rPr lang="en-GB" dirty="0" smtClean="0"/>
              <a:t>So why is this important?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Marketing and Sales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all know from walking into any shop that consumer choice is king</a:t>
            </a:r>
          </a:p>
          <a:p>
            <a:endParaRPr lang="en-GB" dirty="0" smtClean="0"/>
          </a:p>
          <a:p>
            <a:r>
              <a:rPr lang="en-GB" dirty="0" smtClean="0"/>
              <a:t>Yet so much choice is so overwhelming (more than forty) we do things like REDUCE the choice down to price or branding</a:t>
            </a:r>
          </a:p>
          <a:p>
            <a:endParaRPr lang="en-GB" dirty="0" smtClean="0"/>
          </a:p>
          <a:p>
            <a:r>
              <a:rPr lang="en-GB" dirty="0" smtClean="0"/>
              <a:t>The key to success in life is REDUCING choice down to less than forty options</a:t>
            </a:r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Choice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makes some of us succeed and some fail is how we do that choice reduction</a:t>
            </a:r>
          </a:p>
          <a:p>
            <a:endParaRPr lang="en-GB" dirty="0" smtClean="0"/>
          </a:p>
          <a:p>
            <a:r>
              <a:rPr lang="en-GB" dirty="0" smtClean="0"/>
              <a:t>For example, in the SNOs Group 3 likes to reduce uncertainty whereas Group 4 likes to reduce costs</a:t>
            </a:r>
          </a:p>
          <a:p>
            <a:endParaRPr lang="en-GB" dirty="0" smtClean="0"/>
          </a:p>
          <a:p>
            <a:r>
              <a:rPr lang="en-GB" dirty="0" smtClean="0"/>
              <a:t>Neither is right and neither is wrong. Both are good choices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Schedule for Today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9am-10am</a:t>
            </a:r>
            <a:r>
              <a:rPr lang="en-GB" dirty="0" smtClean="0"/>
              <a:t>: </a:t>
            </a:r>
            <a:r>
              <a:rPr lang="en-GB" dirty="0" smtClean="0"/>
              <a:t>Reading and </a:t>
            </a:r>
            <a:r>
              <a:rPr lang="en-GB" dirty="0" err="1" smtClean="0"/>
              <a:t>vocab</a:t>
            </a:r>
            <a:r>
              <a:rPr lang="en-GB" dirty="0" smtClean="0"/>
              <a:t> check</a:t>
            </a:r>
            <a:endParaRPr lang="en-GB" dirty="0" smtClean="0"/>
          </a:p>
          <a:p>
            <a:r>
              <a:rPr lang="en-GB" dirty="0" smtClean="0"/>
              <a:t>10</a:t>
            </a:r>
            <a:r>
              <a:rPr lang="en-GB" dirty="0" smtClean="0"/>
              <a:t>am-11am</a:t>
            </a:r>
            <a:r>
              <a:rPr lang="en-GB" dirty="0" smtClean="0"/>
              <a:t>: </a:t>
            </a:r>
            <a:r>
              <a:rPr lang="en-GB" dirty="0" smtClean="0"/>
              <a:t>Niall’s History of the History of the Irish Revolution part 1 of 2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11.20am-12.20pm: Group </a:t>
            </a:r>
            <a:r>
              <a:rPr lang="en-GB" dirty="0" smtClean="0"/>
              <a:t>Task Check</a:t>
            </a:r>
            <a:endParaRPr lang="en-GB" dirty="0" smtClean="0"/>
          </a:p>
          <a:p>
            <a:r>
              <a:rPr lang="en-GB" dirty="0" smtClean="0"/>
              <a:t>12.20pm-1pm: More English Language Cementing</a:t>
            </a:r>
          </a:p>
          <a:p>
            <a:r>
              <a:rPr lang="en-GB" dirty="0" smtClean="0"/>
              <a:t>1pm-1.20pm: Work on tonight’s readings if there is time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Irish Revolution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Which brings us to the Irish revolution ...</a:t>
            </a:r>
          </a:p>
          <a:p>
            <a:endParaRPr lang="en-GB" dirty="0" smtClean="0"/>
          </a:p>
          <a:p>
            <a:r>
              <a:rPr lang="en-GB" dirty="0" smtClean="0"/>
              <a:t>Why did the 1919-1922 revolution succeed when all previous revolutions failed?</a:t>
            </a:r>
          </a:p>
          <a:p>
            <a:endParaRPr lang="en-GB" dirty="0" smtClean="0"/>
          </a:p>
          <a:p>
            <a:r>
              <a:rPr lang="en-GB" dirty="0" smtClean="0"/>
              <a:t>1569-1583: </a:t>
            </a:r>
            <a:r>
              <a:rPr lang="en-GB" dirty="0" err="1" smtClean="0"/>
              <a:t>Fitzgeralds</a:t>
            </a:r>
            <a:r>
              <a:rPr lang="en-GB" dirty="0" smtClean="0"/>
              <a:t> revolution</a:t>
            </a:r>
          </a:p>
          <a:p>
            <a:r>
              <a:rPr lang="en-GB" dirty="0" smtClean="0"/>
              <a:t>1594-1603: O Neill revolution</a:t>
            </a:r>
          </a:p>
          <a:p>
            <a:r>
              <a:rPr lang="en-GB" dirty="0" smtClean="0"/>
              <a:t>1641</a:t>
            </a:r>
          </a:p>
          <a:p>
            <a:r>
              <a:rPr lang="en-GB" dirty="0" smtClean="0"/>
              <a:t>1803</a:t>
            </a:r>
          </a:p>
          <a:p>
            <a:r>
              <a:rPr lang="en-GB" dirty="0" smtClean="0"/>
              <a:t>1867</a:t>
            </a:r>
          </a:p>
          <a:p>
            <a:r>
              <a:rPr lang="en-GB" dirty="0" smtClean="0"/>
              <a:t>1916 Easter Rising</a:t>
            </a:r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Irish Revolution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If you start to think in terms of powers of forty then the 1919-1922 revolution starts to look different to previous revolutions</a:t>
            </a:r>
          </a:p>
          <a:p>
            <a:endParaRPr lang="en-GB" dirty="0" smtClean="0"/>
          </a:p>
          <a:p>
            <a:r>
              <a:rPr lang="en-GB" dirty="0" smtClean="0"/>
              <a:t>It all has to do with </a:t>
            </a:r>
            <a:r>
              <a:rPr lang="en-GB" i="1" dirty="0" smtClean="0"/>
              <a:t>information</a:t>
            </a:r>
            <a:r>
              <a:rPr lang="en-GB" dirty="0" smtClean="0"/>
              <a:t> ...</a:t>
            </a:r>
          </a:p>
          <a:p>
            <a:endParaRPr lang="en-GB" dirty="0" smtClean="0"/>
          </a:p>
          <a:p>
            <a:r>
              <a:rPr lang="en-GB" dirty="0" smtClean="0"/>
              <a:t>Because REDUCING CHOICE is really all about reducing INFORMATION</a:t>
            </a:r>
          </a:p>
          <a:p>
            <a:endParaRPr lang="en-GB" dirty="0" smtClean="0"/>
          </a:p>
          <a:p>
            <a:r>
              <a:rPr lang="en-GB" dirty="0" smtClean="0"/>
              <a:t>Which is why, in my opinion, the 1919-1922 revolution was the first </a:t>
            </a:r>
            <a:r>
              <a:rPr lang="en-GB" i="1" dirty="0" smtClean="0"/>
              <a:t>information war</a:t>
            </a:r>
            <a:r>
              <a:rPr lang="en-GB" dirty="0" smtClean="0"/>
              <a:t> in human history</a:t>
            </a:r>
          </a:p>
          <a:p>
            <a:endParaRPr lang="en-GB" dirty="0" smtClean="0"/>
          </a:p>
          <a:p>
            <a:r>
              <a:rPr lang="en-GB" dirty="0" smtClean="0"/>
              <a:t>But more on that tomorrow!</a:t>
            </a: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This Week’s Group Task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Group Task Work Check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Niall’s History of History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As we are into our final week together, I thought I’d throw some of my own research at you. I used to give lectures on this sort of stuff at St. Andrews University for free</a:t>
            </a:r>
          </a:p>
          <a:p>
            <a:endParaRPr lang="en-GB" dirty="0" smtClean="0"/>
          </a:p>
          <a:p>
            <a:r>
              <a:rPr lang="en-GB" dirty="0" smtClean="0"/>
              <a:t>Personally I think this sort of stuff will save human civilisation from extinction, but there is very little support out there for it</a:t>
            </a:r>
          </a:p>
          <a:p>
            <a:endParaRPr lang="en-GB" dirty="0" smtClean="0"/>
          </a:p>
          <a:p>
            <a:r>
              <a:rPr lang="en-GB" dirty="0" smtClean="0"/>
              <a:t>In other words, most people think I am a crackpot ... </a:t>
            </a:r>
            <a:r>
              <a:rPr lang="en-GB" dirty="0" smtClean="0">
                <a:sym typeface="Wingdings" pitchFamily="2" charset="2"/>
              </a:rPr>
              <a:t>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Niall’s History of History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The proper term for the History of History is </a:t>
            </a:r>
            <a:r>
              <a:rPr lang="en-GB" i="1" dirty="0" smtClean="0"/>
              <a:t>Historiography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This is a very fashionable trend in the study of History right now, starting from E.H. Carr’s 1961 book </a:t>
            </a:r>
            <a:r>
              <a:rPr lang="en-GB" i="1" dirty="0" smtClean="0"/>
              <a:t>What is History?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However my take on it is deeply unpopular in the field of History because I am “too quantitative” and Historiography is almost entirely </a:t>
            </a:r>
            <a:r>
              <a:rPr lang="en-GB" dirty="0" err="1" smtClean="0"/>
              <a:t>sociocultural</a:t>
            </a:r>
            <a:r>
              <a:rPr lang="en-GB" dirty="0" smtClean="0"/>
              <a:t> analysis ...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Niall’s History of History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Before we can explain the Irish revolution, we need to understand </a:t>
            </a:r>
            <a:r>
              <a:rPr lang="en-GB" i="1" dirty="0" smtClean="0"/>
              <a:t>time</a:t>
            </a:r>
            <a:r>
              <a:rPr lang="en-GB" dirty="0" smtClean="0"/>
              <a:t> ...</a:t>
            </a:r>
          </a:p>
          <a:p>
            <a:endParaRPr lang="en-GB" dirty="0" smtClean="0"/>
          </a:p>
          <a:p>
            <a:r>
              <a:rPr lang="en-GB" dirty="0" smtClean="0"/>
              <a:t>So, what are THE MOST IMPORTANT INVENTIONS </a:t>
            </a:r>
            <a:r>
              <a:rPr lang="en-GB" b="1" i="1" dirty="0" smtClean="0"/>
              <a:t>ever</a:t>
            </a:r>
            <a:r>
              <a:rPr lang="en-GB" dirty="0" smtClean="0"/>
              <a:t> in human history?</a:t>
            </a:r>
          </a:p>
          <a:p>
            <a:endParaRPr lang="en-GB" dirty="0" smtClean="0"/>
          </a:p>
          <a:p>
            <a:r>
              <a:rPr lang="en-GB" dirty="0" smtClean="0"/>
              <a:t>For convenience, I have labelled time in the format “</a:t>
            </a:r>
            <a:r>
              <a:rPr lang="en-GB" dirty="0" err="1" smtClean="0"/>
              <a:t>tEn</a:t>
            </a:r>
            <a:r>
              <a:rPr lang="en-GB" dirty="0" smtClean="0"/>
              <a:t>” = “t x 10</a:t>
            </a:r>
            <a:r>
              <a:rPr lang="en-GB" baseline="30000" dirty="0" smtClean="0"/>
              <a:t>n</a:t>
            </a:r>
            <a:r>
              <a:rPr lang="en-GB" dirty="0" smtClean="0"/>
              <a:t>” where n is the number of zeros, so4.3e6 = 4.3 x 10</a:t>
            </a:r>
            <a:r>
              <a:rPr lang="en-GB" baseline="30000" dirty="0" smtClean="0"/>
              <a:t>6</a:t>
            </a:r>
            <a:r>
              <a:rPr lang="en-GB" dirty="0" smtClean="0"/>
              <a:t> = 4,300,000 years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676406"/>
          <a:ext cx="8153400" cy="4724393"/>
        </p:xfrm>
        <a:graphic>
          <a:graphicData uri="http://schemas.openxmlformats.org/drawingml/2006/table">
            <a:tbl>
              <a:tblPr/>
              <a:tblGrid>
                <a:gridCol w="1806067"/>
                <a:gridCol w="2463768"/>
                <a:gridCol w="3883565"/>
              </a:tblGrid>
              <a:tr h="456733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Times New Roman"/>
                          <a:ea typeface="Times New Roman"/>
                          <a:cs typeface="Times New Roman"/>
                        </a:rPr>
                        <a:t>Milestone</a:t>
                      </a:r>
                      <a:endParaRPr lang="en-GB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Times New Roman"/>
                          <a:ea typeface="Times New Roman"/>
                          <a:cs typeface="Times New Roman"/>
                        </a:rPr>
                        <a:t>Years before 2008</a:t>
                      </a:r>
                      <a:endParaRPr lang="en-GB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Times New Roman"/>
                          <a:ea typeface="Times New Roman"/>
                          <a:cs typeface="Times New Roman"/>
                        </a:rPr>
                        <a:t>Creative Step</a:t>
                      </a:r>
                      <a:endParaRPr lang="en-GB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66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Times New Roman"/>
                          <a:cs typeface="Times New Roman"/>
                        </a:rPr>
                        <a:t>1.37E+10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Times New Roman"/>
                          <a:cs typeface="Times New Roman"/>
                        </a:rPr>
                        <a:t>Universe Begins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66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8.30E+09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Times New Roman"/>
                          <a:cs typeface="Times New Roman"/>
                        </a:rPr>
                        <a:t>Milky Way Forms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66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4.50E+09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Times New Roman"/>
                          <a:cs typeface="Times New Roman"/>
                        </a:rPr>
                        <a:t>Solar System Forms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66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4.00E+09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Times New Roman"/>
                          <a:cs typeface="Times New Roman"/>
                        </a:rPr>
                        <a:t>Life Begins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66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3.50E+09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Photosynthesis Invented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66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Times New Roman"/>
                          <a:cs typeface="Times New Roman"/>
                        </a:rPr>
                        <a:t>2.25E+09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Times New Roman"/>
                          <a:cs typeface="Times New Roman"/>
                        </a:rPr>
                        <a:t>Eukaryotes &amp; Oxygen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66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Times New Roman"/>
                          <a:cs typeface="Times New Roman"/>
                        </a:rPr>
                        <a:t>1.20E+09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Sexual Reproduction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66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Times New Roman"/>
                          <a:cs typeface="Times New Roman"/>
                        </a:rPr>
                        <a:t>8.00E+08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Predation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66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Times New Roman"/>
                          <a:cs typeface="Times New Roman"/>
                        </a:rPr>
                        <a:t>5.40E+08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Cambrian Explosion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66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Times New Roman"/>
                          <a:cs typeface="Times New Roman"/>
                        </a:rPr>
                        <a:t>3.63E+08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Modern Biodiversity Reached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30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Table 1: Major Creative Steps (Milestones) before 2008</a:t>
            </a:r>
            <a:endParaRPr kumimoji="0" lang="en-GB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30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195"/>
          <a:ext cx="8229600" cy="5029200"/>
        </p:xfrm>
        <a:graphic>
          <a:graphicData uri="http://schemas.openxmlformats.org/drawingml/2006/table">
            <a:tbl>
              <a:tblPr/>
              <a:tblGrid>
                <a:gridCol w="1822946"/>
                <a:gridCol w="2486794"/>
                <a:gridCol w="3919860"/>
              </a:tblGrid>
              <a:tr h="45720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2.51E+08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Dinosaurs &amp; Mammals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  <a:cs typeface="Times New Roman"/>
                        </a:rPr>
                        <a:t>1.30E+08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Flowers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  <a:cs typeface="Times New Roman"/>
                        </a:rPr>
                        <a:t>6.55E+07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Dinosaurs End, Birds Begin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  <a:cs typeface="Times New Roman"/>
                        </a:rPr>
                        <a:t>3.50E+07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C4 photosynthesis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  <a:cs typeface="Times New Roman"/>
                        </a:rPr>
                        <a:t>1.50E+07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Hominidae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6.30E+06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  <a:cs typeface="Times New Roman"/>
                        </a:rPr>
                        <a:t>Pan/Homo split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3.90E+06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  <a:cs typeface="Times New Roman"/>
                        </a:rPr>
                        <a:t>Australopithecus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1.75E+06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  <a:cs typeface="Times New Roman"/>
                        </a:rPr>
                        <a:t>Humans Begin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en-GB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1.40E+06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  <a:cs typeface="Times New Roman"/>
                        </a:rPr>
                        <a:t>Knife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7.90E+05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  <a:cs typeface="Times New Roman"/>
                        </a:rPr>
                        <a:t>Fire for cooking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4.00E+05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  <a:cs typeface="Times New Roman"/>
                        </a:rPr>
                        <a:t>Pigments &amp; Spears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76402"/>
          <a:ext cx="8229600" cy="4876800"/>
        </p:xfrm>
        <a:graphic>
          <a:graphicData uri="http://schemas.openxmlformats.org/drawingml/2006/table">
            <a:tbl>
              <a:tblPr/>
              <a:tblGrid>
                <a:gridCol w="1822946"/>
                <a:gridCol w="2486794"/>
                <a:gridCol w="3919860"/>
              </a:tblGrid>
              <a:tr h="48768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Times New Roman"/>
                          <a:cs typeface="Times New Roman"/>
                        </a:rPr>
                        <a:t>2.00E+05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Times New Roman"/>
                          <a:cs typeface="Times New Roman"/>
                        </a:rPr>
                        <a:t>Burial &amp; Composite Tools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Times New Roman"/>
                          <a:cs typeface="Times New Roman"/>
                        </a:rPr>
                        <a:t>1.10E+05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Times New Roman"/>
                          <a:cs typeface="Times New Roman"/>
                        </a:rPr>
                        <a:t>Lithic Blades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Times New Roman"/>
                          <a:cs typeface="Times New Roman"/>
                        </a:rPr>
                        <a:t>5.50E+04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Times New Roman"/>
                          <a:cs typeface="Times New Roman"/>
                        </a:rPr>
                        <a:t>Ships &amp; Bow/Arrow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Times New Roman"/>
                          <a:cs typeface="Times New Roman"/>
                        </a:rPr>
                        <a:t>4.30E+04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Times New Roman"/>
                          <a:cs typeface="Times New Roman"/>
                        </a:rPr>
                        <a:t>Mining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Times New Roman"/>
                          <a:cs typeface="Times New Roman"/>
                        </a:rPr>
                        <a:t>2.60E+04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Times New Roman"/>
                          <a:cs typeface="Times New Roman"/>
                        </a:rPr>
                        <a:t>Ceramics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Times New Roman"/>
                          <a:cs typeface="Times New Roman"/>
                        </a:rPr>
                        <a:t>1.70E+04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Times New Roman"/>
                          <a:cs typeface="Times New Roman"/>
                        </a:rPr>
                        <a:t>Rope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Times New Roman"/>
                          <a:cs typeface="Times New Roman"/>
                        </a:rPr>
                        <a:t>8000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Times New Roman"/>
                          <a:cs typeface="Times New Roman"/>
                        </a:rPr>
                        <a:t>Irrigation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Times New Roman"/>
                          <a:cs typeface="Times New Roman"/>
                        </a:rPr>
                        <a:t>5000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Times New Roman"/>
                          <a:cs typeface="Times New Roman"/>
                        </a:rPr>
                        <a:t>Writing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Times New Roman"/>
                          <a:cs typeface="Times New Roman"/>
                        </a:rPr>
                        <a:t>Greek Philosophy/Christianity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Times New Roman"/>
                          <a:cs typeface="Times New Roman"/>
                        </a:rPr>
                        <a:t>1188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Times New Roman"/>
                          <a:cs typeface="Times New Roman"/>
                        </a:rPr>
                        <a:t>Islam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676400"/>
          <a:ext cx="8153400" cy="4648200"/>
        </p:xfrm>
        <a:graphic>
          <a:graphicData uri="http://schemas.openxmlformats.org/drawingml/2006/table">
            <a:tbl>
              <a:tblPr/>
              <a:tblGrid>
                <a:gridCol w="1806067"/>
                <a:gridCol w="2463767"/>
                <a:gridCol w="3883566"/>
              </a:tblGrid>
              <a:tr h="92964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510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Printing Press/Renaissance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964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  <a:cs typeface="Times New Roman"/>
                        </a:rPr>
                        <a:t>296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Steam Engine/Libertae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964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135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  <a:cs typeface="Times New Roman"/>
                        </a:rPr>
                        <a:t>Electricity/Mechanisation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964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34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  <a:cs typeface="Times New Roman"/>
                        </a:rPr>
                        <a:t>Quantum/Holism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9640"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272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  <a:cs typeface="Times New Roman"/>
                        </a:rPr>
                        <a:t>Computerisation/Systems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  <a:fontScheme name="Module">
    <a:majorFont>
      <a:latin typeface="Corbel"/>
      <a:ea typeface=""/>
      <a:cs typeface=""/>
      <a:font script="Jpan" typeface="HGｺﾞｼｯｸM"/>
      <a:font script="Hang" typeface="HY엽서L"/>
      <a:font script="Hans" typeface="华文楷体"/>
      <a:font script="Hant" typeface="新細明體"/>
      <a:font script="Arab" typeface="Tahoma"/>
      <a:font script="Hebr" typeface="Miriam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Corbel"/>
      <a:ea typeface=""/>
      <a:cs typeface=""/>
      <a:font script="Jpan" typeface="HGｺﾞｼｯｸM"/>
      <a:font script="Hang" typeface="HY엽서L"/>
      <a:font script="Hans" typeface="华文楷体"/>
      <a:font script="Hant" typeface="新細明體"/>
      <a:font script="Arab" typeface="Tahoma"/>
      <a:font script="Hebr" typeface="Miriam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Modul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47500"/>
              <a:satMod val="137000"/>
            </a:schemeClr>
          </a:gs>
          <a:gs pos="55000">
            <a:schemeClr val="phClr">
              <a:shade val="69000"/>
              <a:satMod val="137000"/>
            </a:schemeClr>
          </a:gs>
          <a:gs pos="100000">
            <a:schemeClr val="phClr">
              <a:shade val="98000"/>
              <a:satMod val="137000"/>
            </a:schemeClr>
          </a:gs>
        </a:gsLst>
        <a:lin ang="16200000" scaled="0"/>
      </a:gradFill>
    </a:fillStyleLst>
    <a:lnStyleLst>
      <a:ln w="6350" cap="rnd" cmpd="sng" algn="ctr">
        <a:solidFill>
          <a:schemeClr val="phClr">
            <a:shade val="95000"/>
            <a:satMod val="105000"/>
          </a:schemeClr>
        </a:solidFill>
        <a:prstDash val="solid"/>
      </a:ln>
      <a:ln w="48000" cap="flat" cmpd="thickThin" algn="ctr">
        <a:solidFill>
          <a:schemeClr val="phClr"/>
        </a:solidFill>
        <a:prstDash val="solid"/>
      </a:ln>
      <a:ln w="48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45000" dist="25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39000" dist="254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1800000"/>
          </a:lightRig>
        </a:scene3d>
        <a:sp3d prstMaterial="matte">
          <a:bevelT h="200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8000"/>
              <a:satMod val="300000"/>
            </a:schemeClr>
          </a:gs>
          <a:gs pos="12000">
            <a:schemeClr val="phClr">
              <a:tint val="48000"/>
              <a:satMod val="300000"/>
            </a:schemeClr>
          </a:gs>
          <a:gs pos="20000">
            <a:schemeClr val="phClr">
              <a:tint val="49000"/>
              <a:satMod val="300000"/>
            </a:schemeClr>
          </a:gs>
          <a:gs pos="100000">
            <a:schemeClr val="phClr">
              <a:shade val="30000"/>
            </a:schemeClr>
          </a:gs>
        </a:gsLst>
        <a:path path="circle">
          <a:fillToRect l="10000" t="-25000" r="10000" b="125000"/>
        </a:path>
      </a:gradFill>
      <a:blipFill>
        <a:blip xmlns:r="http://schemas.openxmlformats.org/officeDocument/2006/relationships" r:embed="rId1">
          <a:duotone>
            <a:schemeClr val="phClr">
              <a:shade val="75000"/>
              <a:satMod val="105000"/>
            </a:schemeClr>
            <a:schemeClr val="phClr">
              <a:tint val="95000"/>
              <a:satMod val="105000"/>
            </a:schemeClr>
          </a:duotone>
        </a:blip>
        <a:tile tx="0" ty="0" sx="38000" sy="38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2936</TotalTime>
  <Words>976</Words>
  <Application>Microsoft Office PowerPoint</Application>
  <PresentationFormat>On-screen Show (4:3)</PresentationFormat>
  <Paragraphs>216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Module</vt:lpstr>
      <vt:lpstr>Week 12: The European Union  Tuesday 12th April</vt:lpstr>
      <vt:lpstr>Schedule for Today</vt:lpstr>
      <vt:lpstr>Niall’s History of History</vt:lpstr>
      <vt:lpstr>Niall’s History of History</vt:lpstr>
      <vt:lpstr>Niall’s History of History</vt:lpstr>
      <vt:lpstr>Slide 6</vt:lpstr>
      <vt:lpstr>Slide 7</vt:lpstr>
      <vt:lpstr>Slide 8</vt:lpstr>
      <vt:lpstr>Slide 9</vt:lpstr>
      <vt:lpstr>History of our World in Milestones</vt:lpstr>
      <vt:lpstr>Weird huh?</vt:lpstr>
      <vt:lpstr>Fields of perception</vt:lpstr>
      <vt:lpstr>Fields of perception</vt:lpstr>
      <vt:lpstr>History of our World in Milestones</vt:lpstr>
      <vt:lpstr>Fields of Perception</vt:lpstr>
      <vt:lpstr>Fields of Perception</vt:lpstr>
      <vt:lpstr>Fields of Perception</vt:lpstr>
      <vt:lpstr>Marketing and Sales</vt:lpstr>
      <vt:lpstr>Choice</vt:lpstr>
      <vt:lpstr>The Irish Revolution</vt:lpstr>
      <vt:lpstr>The Irish Revolution</vt:lpstr>
      <vt:lpstr>This Week’s Group Task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4: International Business</dc:title>
  <dc:creator/>
  <cp:lastModifiedBy>Niall Douglas</cp:lastModifiedBy>
  <cp:revision>152</cp:revision>
  <dcterms:created xsi:type="dcterms:W3CDTF">2006-08-16T00:00:00Z</dcterms:created>
  <dcterms:modified xsi:type="dcterms:W3CDTF">2011-04-12T08:06:44Z</dcterms:modified>
</cp:coreProperties>
</file>