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26"/>
  </p:handoutMasterIdLst>
  <p:sldIdLst>
    <p:sldId id="256" r:id="rId2"/>
    <p:sldId id="324" r:id="rId3"/>
    <p:sldId id="337" r:id="rId4"/>
    <p:sldId id="341" r:id="rId5"/>
    <p:sldId id="342" r:id="rId6"/>
    <p:sldId id="343" r:id="rId7"/>
    <p:sldId id="344" r:id="rId8"/>
    <p:sldId id="345" r:id="rId9"/>
    <p:sldId id="346" r:id="rId10"/>
    <p:sldId id="348" r:id="rId11"/>
    <p:sldId id="347" r:id="rId12"/>
    <p:sldId id="350" r:id="rId13"/>
    <p:sldId id="352" r:id="rId14"/>
    <p:sldId id="349" r:id="rId15"/>
    <p:sldId id="351" r:id="rId16"/>
    <p:sldId id="353" r:id="rId17"/>
    <p:sldId id="354" r:id="rId18"/>
    <p:sldId id="355" r:id="rId19"/>
    <p:sldId id="356" r:id="rId20"/>
    <p:sldId id="357" r:id="rId21"/>
    <p:sldId id="338" r:id="rId22"/>
    <p:sldId id="340" r:id="rId23"/>
    <p:sldId id="304" r:id="rId24"/>
    <p:sldId id="305" r:id="rId25"/>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94754" autoAdjust="0"/>
  </p:normalViewPr>
  <p:slideViewPr>
    <p:cSldViewPr>
      <p:cViewPr varScale="1">
        <p:scale>
          <a:sx n="36" d="100"/>
          <a:sy n="36"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3988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5593123" y="0"/>
            <a:ext cx="4278842" cy="339884"/>
          </a:xfrm>
          <a:prstGeom prst="rect">
            <a:avLst/>
          </a:prstGeom>
        </p:spPr>
        <p:txBody>
          <a:bodyPr vert="horz" lIns="91440" tIns="45720" rIns="91440" bIns="45720" rtlCol="0"/>
          <a:lstStyle>
            <a:lvl1pPr algn="r">
              <a:defRPr sz="1200"/>
            </a:lvl1pPr>
          </a:lstStyle>
          <a:p>
            <a:fld id="{BA56187F-F307-4310-A7E3-810535E2EFB5}" type="datetimeFigureOut">
              <a:rPr lang="en-IE" smtClean="0"/>
              <a:pPr/>
              <a:t>06/04/2011</a:t>
            </a:fld>
            <a:endParaRPr lang="en-IE"/>
          </a:p>
        </p:txBody>
      </p:sp>
      <p:sp>
        <p:nvSpPr>
          <p:cNvPr id="4" name="Footer Placeholder 3"/>
          <p:cNvSpPr>
            <a:spLocks noGrp="1"/>
          </p:cNvSpPr>
          <p:nvPr>
            <p:ph type="ftr" sz="quarter" idx="2"/>
          </p:nvPr>
        </p:nvSpPr>
        <p:spPr>
          <a:xfrm>
            <a:off x="0" y="6456612"/>
            <a:ext cx="4278842" cy="33988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5593123" y="6456612"/>
            <a:ext cx="4278842" cy="339884"/>
          </a:xfrm>
          <a:prstGeom prst="rect">
            <a:avLst/>
          </a:prstGeom>
        </p:spPr>
        <p:txBody>
          <a:bodyPr vert="horz" lIns="91440" tIns="45720" rIns="91440" bIns="45720" rtlCol="0" anchor="b"/>
          <a:lstStyle>
            <a:lvl1pPr algn="r">
              <a:defRPr sz="1200"/>
            </a:lvl1pPr>
          </a:lstStyle>
          <a:p>
            <a:fld id="{5C20CEF0-4118-4B22-BB79-644B293772EB}"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4/6/2011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4/6/2011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Week 11: The European Union</a:t>
            </a:r>
            <a:br>
              <a:rPr lang="en-GB" dirty="0" smtClean="0"/>
            </a:br>
            <a:r>
              <a:rPr lang="en-GB" dirty="0" smtClean="0"/>
              <a:t/>
            </a:r>
            <a:br>
              <a:rPr lang="en-GB" dirty="0" smtClean="0"/>
            </a:br>
            <a:r>
              <a:rPr lang="en-GB" sz="3100" dirty="0" smtClean="0"/>
              <a:t>Wednes</a:t>
            </a:r>
            <a:r>
              <a:rPr lang="en-GB" sz="3100" dirty="0" smtClean="0"/>
              <a:t>day 6</a:t>
            </a:r>
            <a:r>
              <a:rPr lang="en-GB" sz="3100" baseline="30000" dirty="0" smtClean="0"/>
              <a:t>th</a:t>
            </a:r>
            <a:r>
              <a:rPr lang="en-GB" sz="3100" dirty="0" smtClean="0"/>
              <a:t> </a:t>
            </a:r>
            <a:r>
              <a:rPr lang="en-GB" sz="3100" dirty="0" smtClean="0"/>
              <a:t>April</a:t>
            </a:r>
            <a:endParaRPr lang="en-GB" sz="3100" dirty="0"/>
          </a:p>
        </p:txBody>
      </p:sp>
      <p:sp>
        <p:nvSpPr>
          <p:cNvPr id="3" name="Subtitle 2"/>
          <p:cNvSpPr>
            <a:spLocks noGrp="1"/>
          </p:cNvSpPr>
          <p:nvPr>
            <p:ph type="subTitle" idx="1"/>
          </p:nvPr>
        </p:nvSpPr>
        <p:spPr/>
        <p:txBody>
          <a:bodyPr/>
          <a:lstStyle/>
          <a:p>
            <a:r>
              <a:rPr lang="en-GB" dirty="0" smtClean="0"/>
              <a:t>Mr. Niall Douglas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From the late 1990s there was increasing opposition to the EU by the population – not helped by endemic fraud in the EU commission in the late 1990s</a:t>
            </a:r>
          </a:p>
          <a:p>
            <a:endParaRPr lang="en-GB" dirty="0" smtClean="0"/>
          </a:p>
          <a:p>
            <a:r>
              <a:rPr lang="en-GB" dirty="0" smtClean="0"/>
              <a:t>It </a:t>
            </a:r>
            <a:r>
              <a:rPr lang="en-GB" dirty="0" smtClean="0"/>
              <a:t>took several attempts to get the Lisbon Treaty through – in Ireland we were made to vote a second time after voting no the first time – which finally succeeded via various trickery in </a:t>
            </a:r>
            <a:r>
              <a:rPr lang="en-GB" dirty="0" smtClean="0"/>
              <a:t>2007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a:bodyPr>
          <a:lstStyle/>
          <a:p>
            <a:r>
              <a:rPr lang="en-GB" dirty="0" smtClean="0"/>
              <a:t>The Lisbon Treaty adds yet more complexity to the EU by attempting to simplify the EU in which (in my opinion) it dismally failed</a:t>
            </a:r>
          </a:p>
          <a:p>
            <a:endParaRPr lang="en-GB" dirty="0" smtClean="0"/>
          </a:p>
          <a:p>
            <a:r>
              <a:rPr lang="en-GB" dirty="0" smtClean="0"/>
              <a:t>Most European citizens, no longer remembering the Second World War, are increasingly opposed to wider European integration</a:t>
            </a:r>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 This process of consolidation, plateau and diversification happens fairly regularly in Europe</a:t>
            </a:r>
          </a:p>
          <a:p>
            <a:endParaRPr lang="en-GB" dirty="0" smtClean="0"/>
          </a:p>
          <a:p>
            <a:r>
              <a:rPr lang="en-GB" dirty="0" smtClean="0"/>
              <a:t>It almost ALWAYS oscillates between East and West, so the “locus” of Europe swings like a pendulum</a:t>
            </a:r>
          </a:p>
          <a:p>
            <a:endParaRPr lang="en-GB" dirty="0" smtClean="0"/>
          </a:p>
          <a:p>
            <a:r>
              <a:rPr lang="en-GB" dirty="0" smtClean="0"/>
              <a:t>The Romans (281BC-476AD) consolidated as much through new territories wanting to join as being conquered (e.g. England wanted to join but Scotland didn’t, and the Germans wanted to join only Economically)</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Roman Empire in 117AD</a:t>
            </a: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674621"/>
            <a:ext cx="8001000" cy="48727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lnSpcReduction="10000"/>
          </a:bodyPr>
          <a:lstStyle/>
          <a:p>
            <a:r>
              <a:rPr lang="en-GB" dirty="0" smtClean="0"/>
              <a:t>As the French, German and Scandinavian peoples took over the Western Roman Empire, the centre of the Roman Empire moved eastwards from Italy to Turkey lasting until 1204AD when  crusaders from those  same Western countries broke the economic back of the Eastern Roman Empire</a:t>
            </a:r>
          </a:p>
          <a:p>
            <a:endParaRPr lang="en-GB" dirty="0" smtClean="0"/>
          </a:p>
          <a:p>
            <a:r>
              <a:rPr lang="en-GB" dirty="0" smtClean="0"/>
              <a:t>It then began to decline, being destroyed by the Muslims in 1453AD</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Roman Empire in 550AD</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13557" y="1774825"/>
            <a:ext cx="7116885" cy="4625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Frankish Empire in 870AD</a:t>
            </a:r>
            <a:endParaRPr lang="en-GB"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954088" y="1775096"/>
            <a:ext cx="7235825" cy="4625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Holy Roman Empire in 1000AD</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629708" y="1774825"/>
            <a:ext cx="3884583"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Ottoman Empire in 1683</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112278" y="1774825"/>
            <a:ext cx="4919443" cy="46259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French Empire in 1811</a:t>
            </a:r>
            <a:endParaRPr lang="en-GB"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133600" y="1608282"/>
            <a:ext cx="4876800" cy="495905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Schedule for Today</a:t>
            </a:r>
            <a:endParaRPr lang="en-GB" dirty="0"/>
          </a:p>
        </p:txBody>
      </p:sp>
      <p:sp>
        <p:nvSpPr>
          <p:cNvPr id="3" name="Content Placeholder 2"/>
          <p:cNvSpPr>
            <a:spLocks noGrp="1"/>
          </p:cNvSpPr>
          <p:nvPr>
            <p:ph idx="1"/>
          </p:nvPr>
        </p:nvSpPr>
        <p:spPr/>
        <p:txBody>
          <a:bodyPr/>
          <a:lstStyle/>
          <a:p>
            <a:r>
              <a:rPr lang="en-GB" dirty="0" smtClean="0"/>
              <a:t>9am-10am</a:t>
            </a:r>
            <a:r>
              <a:rPr lang="en-GB" dirty="0" smtClean="0"/>
              <a:t>: Reading and </a:t>
            </a:r>
            <a:r>
              <a:rPr lang="en-GB" dirty="0" err="1" smtClean="0"/>
              <a:t>vocab</a:t>
            </a:r>
            <a:r>
              <a:rPr lang="en-GB" dirty="0" smtClean="0"/>
              <a:t> check</a:t>
            </a:r>
          </a:p>
          <a:p>
            <a:r>
              <a:rPr lang="en-GB" dirty="0" smtClean="0"/>
              <a:t>10am-11am: The history of the European Union</a:t>
            </a:r>
            <a:endParaRPr lang="en-GB" dirty="0" smtClean="0"/>
          </a:p>
          <a:p>
            <a:endParaRPr lang="en-GB" dirty="0" smtClean="0"/>
          </a:p>
          <a:p>
            <a:r>
              <a:rPr lang="en-GB" dirty="0" smtClean="0"/>
              <a:t>11.20am-12.20pm: TOIEC</a:t>
            </a:r>
          </a:p>
          <a:p>
            <a:r>
              <a:rPr lang="en-GB" dirty="0" smtClean="0"/>
              <a:t>12.20pm-12.40pm: Business </a:t>
            </a:r>
            <a:r>
              <a:rPr lang="en-GB" dirty="0" err="1" smtClean="0"/>
              <a:t>vocab</a:t>
            </a:r>
            <a:endParaRPr lang="en-GB" dirty="0" smtClean="0"/>
          </a:p>
          <a:p>
            <a:r>
              <a:rPr lang="en-GB" dirty="0" smtClean="0"/>
              <a:t>12.40pm-1.20pm: Group Task check</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Union Today</a:t>
            </a:r>
            <a:endParaRPr lang="en-GB"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981200" y="1522920"/>
            <a:ext cx="5388970" cy="53350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TOEIC practice</a:t>
            </a:r>
            <a:endParaRPr lang="en-GB" dirty="0"/>
          </a:p>
        </p:txBody>
      </p:sp>
      <p:sp>
        <p:nvSpPr>
          <p:cNvPr id="3" name="Content Placeholder 2"/>
          <p:cNvSpPr>
            <a:spLocks noGrp="1"/>
          </p:cNvSpPr>
          <p:nvPr>
            <p:ph idx="1"/>
          </p:nvPr>
        </p:nvSpPr>
        <p:spPr/>
        <p:txBody>
          <a:bodyPr/>
          <a:lstStyle/>
          <a:p>
            <a:r>
              <a:rPr lang="en-GB" dirty="0" smtClean="0"/>
              <a:t>Got another TOEIC for you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a:t>
            </a:r>
            <a:r>
              <a:rPr lang="en-GB" dirty="0" err="1" smtClean="0"/>
              <a:t>vocab</a:t>
            </a:r>
            <a:endParaRPr lang="en-GB" dirty="0"/>
          </a:p>
        </p:txBody>
      </p:sp>
      <p:sp>
        <p:nvSpPr>
          <p:cNvPr id="3" name="Content Placeholder 2"/>
          <p:cNvSpPr>
            <a:spLocks noGrp="1"/>
          </p:cNvSpPr>
          <p:nvPr>
            <p:ph idx="1"/>
          </p:nvPr>
        </p:nvSpPr>
        <p:spPr/>
        <p:txBody>
          <a:bodyPr/>
          <a:lstStyle/>
          <a:p>
            <a:r>
              <a:rPr lang="en-GB" dirty="0" smtClean="0"/>
              <a:t>Will I ever get through the business </a:t>
            </a:r>
            <a:r>
              <a:rPr lang="en-GB" dirty="0" err="1" smtClean="0"/>
              <a:t>vocab</a:t>
            </a:r>
            <a:r>
              <a:rPr lang="en-GB" dirty="0" smtClean="0"/>
              <a:t>, who knows it’s very heavy in my bag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Tonight’s reading</a:t>
            </a:r>
            <a:endParaRPr lang="en-IE" dirty="0"/>
          </a:p>
        </p:txBody>
      </p:sp>
      <p:sp>
        <p:nvSpPr>
          <p:cNvPr id="3" name="Content Placeholder 2"/>
          <p:cNvSpPr>
            <a:spLocks noGrp="1"/>
          </p:cNvSpPr>
          <p:nvPr>
            <p:ph idx="1"/>
          </p:nvPr>
        </p:nvSpPr>
        <p:spPr/>
        <p:txBody>
          <a:bodyPr/>
          <a:lstStyle/>
          <a:p>
            <a:r>
              <a:rPr lang="en-IE" dirty="0" smtClean="0"/>
              <a:t>Explain Tonight’s reading on </a:t>
            </a:r>
            <a:r>
              <a:rPr lang="en-IE" dirty="0" smtClean="0"/>
              <a:t>Belgian troubles</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This Week’s Group Task</a:t>
            </a:r>
            <a:endParaRPr lang="en-IE" dirty="0"/>
          </a:p>
        </p:txBody>
      </p:sp>
      <p:sp>
        <p:nvSpPr>
          <p:cNvPr id="3" name="Content Placeholder 2"/>
          <p:cNvSpPr>
            <a:spLocks noGrp="1"/>
          </p:cNvSpPr>
          <p:nvPr>
            <p:ph idx="1"/>
          </p:nvPr>
        </p:nvSpPr>
        <p:spPr/>
        <p:txBody>
          <a:bodyPr/>
          <a:lstStyle/>
          <a:p>
            <a:r>
              <a:rPr lang="en-IE" dirty="0" smtClean="0"/>
              <a:t>Group Task Work Check</a:t>
            </a: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and </a:t>
            </a:r>
            <a:r>
              <a:rPr lang="en-GB" dirty="0" err="1" smtClean="0"/>
              <a:t>vocab</a:t>
            </a:r>
            <a:r>
              <a:rPr lang="en-GB" dirty="0" smtClean="0"/>
              <a:t> check</a:t>
            </a:r>
            <a:endParaRPr lang="en-GB" dirty="0"/>
          </a:p>
        </p:txBody>
      </p:sp>
      <p:sp>
        <p:nvSpPr>
          <p:cNvPr id="3" name="Content Placeholder 2"/>
          <p:cNvSpPr>
            <a:spLocks noGrp="1"/>
          </p:cNvSpPr>
          <p:nvPr>
            <p:ph idx="1"/>
          </p:nvPr>
        </p:nvSpPr>
        <p:spPr/>
        <p:txBody>
          <a:bodyPr/>
          <a:lstStyle/>
          <a:p>
            <a:r>
              <a:rPr lang="en-GB" dirty="0" smtClean="0"/>
              <a:t>Greek Cheese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lnSpcReduction="10000"/>
          </a:bodyPr>
          <a:lstStyle/>
          <a:p>
            <a:r>
              <a:rPr lang="en-GB" dirty="0" smtClean="0"/>
              <a:t>Treaty of Paris (1951) creates European Coal and Steel Community</a:t>
            </a:r>
          </a:p>
          <a:p>
            <a:pPr lvl="1"/>
            <a:r>
              <a:rPr lang="en-GB" dirty="0" smtClean="0"/>
              <a:t>Creates “The High Authority” (now called the European Commission)</a:t>
            </a:r>
          </a:p>
          <a:p>
            <a:pPr lvl="1"/>
            <a:r>
              <a:rPr lang="en-GB" dirty="0" smtClean="0"/>
              <a:t>Creates “The Common Assembly” (now called the European Parliament)</a:t>
            </a:r>
          </a:p>
          <a:p>
            <a:endParaRPr lang="en-GB" dirty="0" smtClean="0"/>
          </a:p>
          <a:p>
            <a:r>
              <a:rPr lang="en-GB" dirty="0" smtClean="0"/>
              <a:t>Treaty of Rome (1957) creates European Economic Community (EEC) and European Atomic Energy Community (</a:t>
            </a:r>
            <a:r>
              <a:rPr lang="en-GB" dirty="0" err="1" smtClean="0"/>
              <a:t>Euratom</a:t>
            </a:r>
            <a:r>
              <a:rPr lang="en-GB" dirty="0" smtClean="0"/>
              <a:t>)</a:t>
            </a:r>
          </a:p>
          <a:p>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lstStyle/>
          <a:p>
            <a:r>
              <a:rPr lang="en-GB" dirty="0" smtClean="0"/>
              <a:t>Merger Treaty (1965) unifies the previously established bits under “The European Community” (EC)</a:t>
            </a:r>
          </a:p>
          <a:p>
            <a:endParaRPr lang="en-GB" dirty="0" smtClean="0"/>
          </a:p>
          <a:p>
            <a:r>
              <a:rPr lang="en-GB" dirty="0" smtClean="0"/>
              <a:t>In 1973 Denmark, Ireland and the United Kingdom join up under the first enlargement</a:t>
            </a:r>
          </a:p>
          <a:p>
            <a:endParaRPr lang="en-GB" dirty="0" smtClean="0"/>
          </a:p>
          <a:p>
            <a:r>
              <a:rPr lang="en-GB" dirty="0" smtClean="0"/>
              <a:t>In 1979 the European Parliament holds its first direct election</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 1981 Greece joined despite being a basket case even then – a decision which plenty of people said at the time would come to haunt us later (and it did)</a:t>
            </a:r>
          </a:p>
          <a:p>
            <a:endParaRPr lang="en-GB" dirty="0" smtClean="0"/>
          </a:p>
          <a:p>
            <a:r>
              <a:rPr lang="en-GB" dirty="0" smtClean="0"/>
              <a:t>In 1985 the </a:t>
            </a:r>
            <a:r>
              <a:rPr lang="en-GB" dirty="0" err="1" smtClean="0"/>
              <a:t>Schengen</a:t>
            </a:r>
            <a:r>
              <a:rPr lang="en-GB" dirty="0" smtClean="0"/>
              <a:t> Treaty was signed established a common customs and immigration area (only Ireland and the UK have since stayed out)</a:t>
            </a:r>
          </a:p>
          <a:p>
            <a:endParaRPr lang="en-GB" dirty="0" smtClean="0"/>
          </a:p>
          <a:p>
            <a:r>
              <a:rPr lang="en-GB" dirty="0" smtClean="0"/>
              <a:t>In 1986 Spain and Portugal joined.</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Also in 1986 the Single European Act was signed giving the European Community lots of extra powers.</a:t>
            </a:r>
          </a:p>
          <a:p>
            <a:endParaRPr lang="en-GB" dirty="0" smtClean="0"/>
          </a:p>
          <a:p>
            <a:r>
              <a:rPr lang="en-GB" dirty="0" smtClean="0"/>
              <a:t>In 1992 the Maastricht Treaty was signed which created the European Union (EU) we know today</a:t>
            </a:r>
          </a:p>
          <a:p>
            <a:endParaRPr lang="en-GB" dirty="0" smtClean="0"/>
          </a:p>
          <a:p>
            <a:r>
              <a:rPr lang="en-GB" dirty="0" smtClean="0"/>
              <a:t>In 1994 Austria, Sweden and Finland joined up. Interestingly, Norway, Iceland and Liechtenstein decided to </a:t>
            </a:r>
            <a:r>
              <a:rPr lang="en-GB" i="1" dirty="0" smtClean="0"/>
              <a:t>partially</a:t>
            </a:r>
            <a:r>
              <a:rPr lang="en-GB" dirty="0" smtClean="0"/>
              <a:t> join up to just the Single Market and </a:t>
            </a:r>
            <a:r>
              <a:rPr lang="en-GB" dirty="0" err="1" smtClean="0"/>
              <a:t>Schengen</a:t>
            </a:r>
            <a:r>
              <a:rPr lang="en-GB" dirty="0" smtClean="0"/>
              <a:t> area alone while staying outside the rest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lnSpcReduction="10000"/>
          </a:bodyPr>
          <a:lstStyle/>
          <a:p>
            <a:r>
              <a:rPr lang="en-GB" dirty="0" smtClean="0"/>
              <a:t>Also in 1994 the Euro currency was created though no notes were printed. It was a “virtual” currency</a:t>
            </a:r>
          </a:p>
          <a:p>
            <a:endParaRPr lang="en-GB" dirty="0" smtClean="0"/>
          </a:p>
          <a:p>
            <a:r>
              <a:rPr lang="en-GB" dirty="0" smtClean="0"/>
              <a:t>In 1999 the German </a:t>
            </a:r>
            <a:r>
              <a:rPr lang="en-GB" dirty="0" err="1" smtClean="0"/>
              <a:t>Bundesbank</a:t>
            </a:r>
            <a:r>
              <a:rPr lang="en-GB" dirty="0" smtClean="0"/>
              <a:t> was (for all intents and purposes) renamed to the European Central Bank</a:t>
            </a:r>
          </a:p>
          <a:p>
            <a:endParaRPr lang="en-GB" dirty="0" smtClean="0"/>
          </a:p>
          <a:p>
            <a:r>
              <a:rPr lang="en-GB" dirty="0" smtClean="0"/>
              <a:t>In 2002 Euro notes and coins began to be circulated, replacing national currencies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History of the European Union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 2004 lots more countries joined up: Cyprus, Czech Republic, Estonia, Hungary, Latvia, Lithuania, Malta, Poland, Slovakia and Slovenia.</a:t>
            </a:r>
          </a:p>
          <a:p>
            <a:endParaRPr lang="en-GB" dirty="0" smtClean="0"/>
          </a:p>
          <a:p>
            <a:r>
              <a:rPr lang="en-GB" dirty="0" smtClean="0"/>
              <a:t>In 2007 Bulgaria and Romania also joined up</a:t>
            </a:r>
          </a:p>
          <a:p>
            <a:endParaRPr lang="en-GB" dirty="0" smtClean="0"/>
          </a:p>
          <a:p>
            <a:r>
              <a:rPr lang="en-GB" dirty="0" smtClean="0"/>
              <a:t>Personally, I think it was stupid to let Cyprus in until it resolves its sectarian problems. Unfortunately Greece forced it to happen by threatening a veto of the 2004 enlargement.</a:t>
            </a:r>
          </a:p>
          <a:p>
            <a:endParaRPr lang="en-GB" dirty="0" smtClean="0"/>
          </a:p>
          <a:p>
            <a:r>
              <a:rPr lang="en-GB" dirty="0" smtClean="0"/>
              <a:t>Mark my words: Cyprus will come to bite us in the ass in the future, just like letting Greece in</a:t>
            </a:r>
            <a:endParaRPr lang="en-GB"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2668</TotalTime>
  <Words>805</Words>
  <Application>Microsoft Office PowerPoint</Application>
  <PresentationFormat>On-screen Show (4:3)</PresentationFormat>
  <Paragraphs>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Week 11: The European Union  Wednesday 6th April</vt:lpstr>
      <vt:lpstr>Schedule for Today</vt:lpstr>
      <vt:lpstr>Reading and vocab check</vt:lpstr>
      <vt:lpstr>The History of the European Union</vt:lpstr>
      <vt:lpstr>The History of the European Union</vt:lpstr>
      <vt:lpstr>The History of the European Union</vt:lpstr>
      <vt:lpstr>The History of the European Union</vt:lpstr>
      <vt:lpstr>The History of the European Union</vt:lpstr>
      <vt:lpstr>The History of the European Union</vt:lpstr>
      <vt:lpstr>The History of the European Union</vt:lpstr>
      <vt:lpstr>The History of the European Union</vt:lpstr>
      <vt:lpstr>The History of the European Union</vt:lpstr>
      <vt:lpstr>The Roman Empire in 117AD</vt:lpstr>
      <vt:lpstr>The History of the European Union</vt:lpstr>
      <vt:lpstr>Roman Empire in 550AD</vt:lpstr>
      <vt:lpstr>Frankish Empire in 870AD</vt:lpstr>
      <vt:lpstr>Holy Roman Empire in 1000AD</vt:lpstr>
      <vt:lpstr>Ottoman Empire in 1683</vt:lpstr>
      <vt:lpstr>First French Empire in 1811</vt:lpstr>
      <vt:lpstr>European Union Today</vt:lpstr>
      <vt:lpstr>TOEIC practice</vt:lpstr>
      <vt:lpstr>Business vocab</vt:lpstr>
      <vt:lpstr>Tonight’s reading</vt:lpstr>
      <vt:lpstr>This Week’s Group Task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International Business</dc:title>
  <dc:creator/>
  <cp:lastModifiedBy>Niall Douglas</cp:lastModifiedBy>
  <cp:revision>133</cp:revision>
  <dcterms:created xsi:type="dcterms:W3CDTF">2006-08-16T00:00:00Z</dcterms:created>
  <dcterms:modified xsi:type="dcterms:W3CDTF">2011-04-06T06:53:13Z</dcterms:modified>
</cp:coreProperties>
</file>