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24"/>
  </p:handoutMasterIdLst>
  <p:sldIdLst>
    <p:sldId id="256" r:id="rId2"/>
    <p:sldId id="267" r:id="rId3"/>
    <p:sldId id="320" r:id="rId4"/>
    <p:sldId id="321" r:id="rId5"/>
    <p:sldId id="322" r:id="rId6"/>
    <p:sldId id="323" r:id="rId7"/>
    <p:sldId id="324" r:id="rId8"/>
    <p:sldId id="327" r:id="rId9"/>
    <p:sldId id="328" r:id="rId10"/>
    <p:sldId id="329" r:id="rId11"/>
    <p:sldId id="326" r:id="rId12"/>
    <p:sldId id="325" r:id="rId13"/>
    <p:sldId id="330" r:id="rId14"/>
    <p:sldId id="331" r:id="rId15"/>
    <p:sldId id="332" r:id="rId16"/>
    <p:sldId id="333" r:id="rId17"/>
    <p:sldId id="334" r:id="rId18"/>
    <p:sldId id="336" r:id="rId19"/>
    <p:sldId id="335" r:id="rId20"/>
    <p:sldId id="319" r:id="rId21"/>
    <p:sldId id="304" r:id="rId22"/>
    <p:sldId id="306" r:id="rId23"/>
  </p:sldIdLst>
  <p:sldSz cx="9144000" cy="6858000" type="screen4x3"/>
  <p:notesSz cx="9874250"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996" y="62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842" cy="339884"/>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5593123" y="0"/>
            <a:ext cx="4278842" cy="339884"/>
          </a:xfrm>
          <a:prstGeom prst="rect">
            <a:avLst/>
          </a:prstGeom>
        </p:spPr>
        <p:txBody>
          <a:bodyPr vert="horz" lIns="91440" tIns="45720" rIns="91440" bIns="45720" rtlCol="0"/>
          <a:lstStyle>
            <a:lvl1pPr algn="r">
              <a:defRPr sz="1200"/>
            </a:lvl1pPr>
          </a:lstStyle>
          <a:p>
            <a:fld id="{BA56187F-F307-4310-A7E3-810535E2EFB5}" type="datetimeFigureOut">
              <a:rPr lang="en-IE" smtClean="0"/>
              <a:pPr/>
              <a:t>09/03/2011</a:t>
            </a:fld>
            <a:endParaRPr lang="en-IE"/>
          </a:p>
        </p:txBody>
      </p:sp>
      <p:sp>
        <p:nvSpPr>
          <p:cNvPr id="4" name="Footer Placeholder 3"/>
          <p:cNvSpPr>
            <a:spLocks noGrp="1"/>
          </p:cNvSpPr>
          <p:nvPr>
            <p:ph type="ftr" sz="quarter" idx="2"/>
          </p:nvPr>
        </p:nvSpPr>
        <p:spPr>
          <a:xfrm>
            <a:off x="0" y="6456612"/>
            <a:ext cx="4278842" cy="339884"/>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5593123" y="6456612"/>
            <a:ext cx="4278842" cy="339884"/>
          </a:xfrm>
          <a:prstGeom prst="rect">
            <a:avLst/>
          </a:prstGeom>
        </p:spPr>
        <p:txBody>
          <a:bodyPr vert="horz" lIns="91440" tIns="45720" rIns="91440" bIns="45720" rtlCol="0" anchor="b"/>
          <a:lstStyle>
            <a:lvl1pPr algn="r">
              <a:defRPr sz="1200"/>
            </a:lvl1pPr>
          </a:lstStyle>
          <a:p>
            <a:fld id="{5C20CEF0-4118-4B22-BB79-644B293772EB}" type="slidenum">
              <a:rPr lang="en-IE" smtClean="0"/>
              <a:pPr/>
              <a:t>‹#›</a:t>
            </a:fld>
            <a:endParaRPr lang="en-IE"/>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3/9/2011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D8BD707-D9CF-40AE-B4C6-C98DA3205C09}" type="datetimeFigureOut">
              <a:rPr lang="en-US" smtClean="0"/>
              <a:pPr/>
              <a:t>3/9/2011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D8BD707-D9CF-40AE-B4C6-C98DA3205C09}" type="datetimeFigureOut">
              <a:rPr lang="en-US" smtClean="0"/>
              <a:pPr/>
              <a:t>3/9/2011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Week 7: Banking and Finance</a:t>
            </a:r>
            <a:br>
              <a:rPr lang="en-GB" dirty="0" smtClean="0"/>
            </a:br>
            <a:r>
              <a:rPr lang="en-GB" dirty="0" smtClean="0"/>
              <a:t/>
            </a:r>
            <a:br>
              <a:rPr lang="en-GB" dirty="0" smtClean="0"/>
            </a:br>
            <a:r>
              <a:rPr lang="en-GB" sz="3100" dirty="0" smtClean="0"/>
              <a:t>Wednesday 9</a:t>
            </a:r>
            <a:r>
              <a:rPr lang="en-GB" sz="3100" baseline="30000" dirty="0" smtClean="0"/>
              <a:t>th</a:t>
            </a:r>
            <a:r>
              <a:rPr lang="en-GB" sz="3100" dirty="0" smtClean="0"/>
              <a:t> </a:t>
            </a:r>
            <a:r>
              <a:rPr lang="en-GB" sz="3100" dirty="0" smtClean="0"/>
              <a:t>March</a:t>
            </a:r>
            <a:endParaRPr lang="en-GB" sz="3100" dirty="0"/>
          </a:p>
        </p:txBody>
      </p:sp>
      <p:sp>
        <p:nvSpPr>
          <p:cNvPr id="3" name="Subtitle 2"/>
          <p:cNvSpPr>
            <a:spLocks noGrp="1"/>
          </p:cNvSpPr>
          <p:nvPr>
            <p:ph type="subTitle" idx="1"/>
          </p:nvPr>
        </p:nvSpPr>
        <p:spPr/>
        <p:txBody>
          <a:bodyPr/>
          <a:lstStyle/>
          <a:p>
            <a:r>
              <a:rPr lang="en-GB" dirty="0" smtClean="0"/>
              <a:t>Mr. Niall Douglas</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Derivatives</a:t>
            </a:r>
            <a:endParaRPr lang="en-GB" dirty="0"/>
          </a:p>
        </p:txBody>
      </p:sp>
      <p:sp>
        <p:nvSpPr>
          <p:cNvPr id="3" name="Content Placeholder 2"/>
          <p:cNvSpPr>
            <a:spLocks noGrp="1"/>
          </p:cNvSpPr>
          <p:nvPr>
            <p:ph idx="1"/>
          </p:nvPr>
        </p:nvSpPr>
        <p:spPr/>
        <p:txBody>
          <a:bodyPr>
            <a:normAutofit lnSpcReduction="10000"/>
          </a:bodyPr>
          <a:lstStyle/>
          <a:p>
            <a:r>
              <a:rPr lang="en-GB" dirty="0" smtClean="0"/>
              <a:t>Obviously the price of derivatives goes up and goes down as new information arrives</a:t>
            </a:r>
          </a:p>
          <a:p>
            <a:endParaRPr lang="en-GB" dirty="0" smtClean="0"/>
          </a:p>
          <a:p>
            <a:r>
              <a:rPr lang="en-GB" dirty="0" smtClean="0"/>
              <a:t>For potatoes, if as we get closer to the expiration date the weather prediction becomes worse, its derivatives would rise in price</a:t>
            </a:r>
          </a:p>
          <a:p>
            <a:endParaRPr lang="en-GB" dirty="0" smtClean="0"/>
          </a:p>
          <a:p>
            <a:r>
              <a:rPr lang="en-GB" dirty="0" smtClean="0"/>
              <a:t>If the weather prediction becomes better, they would drop in price</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Derivatives</a:t>
            </a:r>
            <a:endParaRPr lang="en-GB" dirty="0"/>
          </a:p>
        </p:txBody>
      </p:sp>
      <p:sp>
        <p:nvSpPr>
          <p:cNvPr id="3" name="Content Placeholder 2"/>
          <p:cNvSpPr>
            <a:spLocks noGrp="1"/>
          </p:cNvSpPr>
          <p:nvPr>
            <p:ph idx="1"/>
          </p:nvPr>
        </p:nvSpPr>
        <p:spPr/>
        <p:txBody>
          <a:bodyPr/>
          <a:lstStyle/>
          <a:p>
            <a:r>
              <a:rPr lang="en-GB" dirty="0" smtClean="0"/>
              <a:t>An example:</a:t>
            </a:r>
          </a:p>
          <a:p>
            <a:pPr lvl="1"/>
            <a:r>
              <a:rPr lang="en-GB" dirty="0" smtClean="0"/>
              <a:t>If </a:t>
            </a:r>
            <a:r>
              <a:rPr lang="en-GB" dirty="0" smtClean="0"/>
              <a:t>you grow potatoes, the most input factors affecting your profitability are levels of sunshine, rainfall and the price of diesel locally and the world price of potatoes that year</a:t>
            </a:r>
          </a:p>
          <a:p>
            <a:pPr lvl="1"/>
            <a:endParaRPr lang="en-GB" dirty="0" smtClean="0"/>
          </a:p>
          <a:p>
            <a:pPr lvl="1"/>
            <a:r>
              <a:rPr lang="en-GB" dirty="0" smtClean="0"/>
              <a:t>Most farmers would prefer a steady and slightly lower income to an income which varies wildly each year</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Derivatives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So, what a farmer would do is to </a:t>
            </a:r>
            <a:r>
              <a:rPr lang="en-GB" i="1" dirty="0" smtClean="0"/>
              <a:t>hedge</a:t>
            </a:r>
            <a:r>
              <a:rPr lang="en-GB" dirty="0" smtClean="0"/>
              <a:t> their risks</a:t>
            </a:r>
          </a:p>
          <a:p>
            <a:endParaRPr lang="en-GB" dirty="0" smtClean="0"/>
          </a:p>
          <a:p>
            <a:r>
              <a:rPr lang="en-GB" dirty="0" smtClean="0"/>
              <a:t>They would take out derivatives (insurance) on the </a:t>
            </a:r>
            <a:r>
              <a:rPr lang="en-GB" i="1" dirty="0" smtClean="0"/>
              <a:t>future</a:t>
            </a:r>
            <a:r>
              <a:rPr lang="en-GB" dirty="0" smtClean="0"/>
              <a:t> price of potatoes and the </a:t>
            </a:r>
            <a:r>
              <a:rPr lang="en-GB" i="1" dirty="0" smtClean="0"/>
              <a:t>future</a:t>
            </a:r>
            <a:r>
              <a:rPr lang="en-GB" dirty="0" smtClean="0"/>
              <a:t> price of oil. You can also take out derivatives on future levels of sunshine and rainfall.</a:t>
            </a:r>
          </a:p>
          <a:p>
            <a:endParaRPr lang="en-GB" dirty="0" smtClean="0"/>
          </a:p>
          <a:p>
            <a:r>
              <a:rPr lang="en-GB" dirty="0" smtClean="0"/>
              <a:t>Typically you might use </a:t>
            </a:r>
            <a:r>
              <a:rPr lang="en-GB" i="1" dirty="0" smtClean="0"/>
              <a:t>options</a:t>
            </a:r>
            <a:r>
              <a:rPr lang="en-GB" dirty="0" smtClean="0"/>
              <a:t> rather than futures here – i.e. if the world price of potatoes is less than 90% of expected, cap my losses at 10%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Derivatives</a:t>
            </a:r>
            <a:endParaRPr lang="en-GB" dirty="0"/>
          </a:p>
        </p:txBody>
      </p:sp>
      <p:sp>
        <p:nvSpPr>
          <p:cNvPr id="3" name="Content Placeholder 2"/>
          <p:cNvSpPr>
            <a:spLocks noGrp="1"/>
          </p:cNvSpPr>
          <p:nvPr>
            <p:ph idx="1"/>
          </p:nvPr>
        </p:nvSpPr>
        <p:spPr/>
        <p:txBody>
          <a:bodyPr>
            <a:normAutofit lnSpcReduction="10000"/>
          </a:bodyPr>
          <a:lstStyle/>
          <a:p>
            <a:r>
              <a:rPr lang="en-GB" dirty="0" smtClean="0"/>
              <a:t>You can take out derivatives on practically anything you can think of so long as their risk can be standardised (i.e. There are lots of them and they can be compared over time). Even football games!</a:t>
            </a:r>
          </a:p>
          <a:p>
            <a:endParaRPr lang="en-GB" dirty="0" smtClean="0"/>
          </a:p>
          <a:p>
            <a:r>
              <a:rPr lang="en-GB" dirty="0" smtClean="0"/>
              <a:t>In fact, when you insure your house or car, all the insurance company does is repackage all its customers into derivative contracts and sell the risk to somebody else</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Derivatives</a:t>
            </a:r>
            <a:endParaRPr lang="en-GB" dirty="0"/>
          </a:p>
        </p:txBody>
      </p:sp>
      <p:sp>
        <p:nvSpPr>
          <p:cNvPr id="3" name="Content Placeholder 2"/>
          <p:cNvSpPr>
            <a:spLocks noGrp="1"/>
          </p:cNvSpPr>
          <p:nvPr>
            <p:ph idx="1"/>
          </p:nvPr>
        </p:nvSpPr>
        <p:spPr/>
        <p:txBody>
          <a:bodyPr/>
          <a:lstStyle/>
          <a:p>
            <a:r>
              <a:rPr lang="en-GB" dirty="0" smtClean="0"/>
              <a:t>You can take out derivatives on derivatives i.e. Take out insurance on another insurance being claimed or never claimed</a:t>
            </a:r>
          </a:p>
          <a:p>
            <a:endParaRPr lang="en-GB" dirty="0" smtClean="0"/>
          </a:p>
          <a:p>
            <a:r>
              <a:rPr lang="en-GB" dirty="0" smtClean="0"/>
              <a:t>Or derivatives on derivatives on derivatives ...</a:t>
            </a:r>
          </a:p>
          <a:p>
            <a:endParaRPr lang="en-GB" dirty="0" smtClean="0"/>
          </a:p>
          <a:p>
            <a:r>
              <a:rPr lang="en-GB" dirty="0" smtClean="0"/>
              <a:t>This is how the global financial collapse happened recently</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Derivatives</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What happened was that </a:t>
            </a:r>
            <a:r>
              <a:rPr lang="en-GB" i="1" dirty="0" smtClean="0"/>
              <a:t>Credit Default Swaps</a:t>
            </a:r>
            <a:r>
              <a:rPr lang="en-GB" dirty="0" smtClean="0"/>
              <a:t> </a:t>
            </a:r>
            <a:r>
              <a:rPr lang="en-GB" dirty="0" smtClean="0"/>
              <a:t>(CDSs) – the derivative (insurance) against a company failing to pay its bondholders  (i.e. Pay its debts) – were </a:t>
            </a:r>
            <a:r>
              <a:rPr lang="en-GB" i="1" dirty="0" smtClean="0"/>
              <a:t>called</a:t>
            </a:r>
            <a:r>
              <a:rPr lang="en-GB" dirty="0" smtClean="0"/>
              <a:t> upon as the economy slowed down</a:t>
            </a:r>
          </a:p>
          <a:p>
            <a:endParaRPr lang="en-GB" dirty="0" smtClean="0"/>
          </a:p>
          <a:p>
            <a:r>
              <a:rPr lang="en-GB" dirty="0" smtClean="0"/>
              <a:t>As CDSs had been used to insure against CDSs, this created a domino effect which rippled around the world</a:t>
            </a:r>
          </a:p>
          <a:p>
            <a:endParaRPr lang="en-GB" dirty="0" smtClean="0"/>
          </a:p>
          <a:p>
            <a:r>
              <a:rPr lang="en-GB" dirty="0" smtClean="0"/>
              <a:t>So much money was demanded at once that banks couldn’t keep up with the speed of repayments i.e. They ran out of cash flow</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Derivatives</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So some banks collapsed (Lehman Brothers). Now a whole load of CDSs have no one to pay them</a:t>
            </a:r>
          </a:p>
          <a:p>
            <a:endParaRPr lang="en-GB" dirty="0" smtClean="0"/>
          </a:p>
          <a:p>
            <a:r>
              <a:rPr lang="en-GB" dirty="0" smtClean="0"/>
              <a:t>This caused a further domino effect as some other CDSs activated while others failed. Even more banks were overwhelmed – remember, CDSs alone were worth US$62 trillion per year (same as the entire global economy)</a:t>
            </a:r>
          </a:p>
          <a:p>
            <a:endParaRPr lang="en-GB" dirty="0" smtClean="0"/>
          </a:p>
          <a:p>
            <a:r>
              <a:rPr lang="en-GB" dirty="0" smtClean="0"/>
              <a:t>Thus governments had to rescue banks with taxpayer’s money so insurance would be paid out to ordinary people and banks wouldn’t become bankrupted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Derivatives</a:t>
            </a:r>
            <a:endParaRPr lang="en-GB" dirty="0"/>
          </a:p>
        </p:txBody>
      </p:sp>
      <p:sp>
        <p:nvSpPr>
          <p:cNvPr id="3" name="Content Placeholder 2"/>
          <p:cNvSpPr>
            <a:spLocks noGrp="1"/>
          </p:cNvSpPr>
          <p:nvPr>
            <p:ph idx="1"/>
          </p:nvPr>
        </p:nvSpPr>
        <p:spPr/>
        <p:txBody>
          <a:bodyPr>
            <a:normAutofit lnSpcReduction="10000"/>
          </a:bodyPr>
          <a:lstStyle/>
          <a:p>
            <a:r>
              <a:rPr lang="en-GB" dirty="0" smtClean="0"/>
              <a:t>Nevertheless, derivatives are </a:t>
            </a:r>
            <a:r>
              <a:rPr lang="en-GB" b="1" dirty="0" smtClean="0"/>
              <a:t>absolutely essential</a:t>
            </a:r>
            <a:r>
              <a:rPr lang="en-GB" dirty="0" smtClean="0"/>
              <a:t> to the modern Business</a:t>
            </a:r>
            <a:endParaRPr lang="en-GB" dirty="0" smtClean="0"/>
          </a:p>
          <a:p>
            <a:pPr lvl="1"/>
            <a:r>
              <a:rPr lang="en-GB" dirty="0" smtClean="0"/>
              <a:t>They enable you to insure against risk and uncertainty just like car insurance</a:t>
            </a:r>
          </a:p>
          <a:p>
            <a:pPr lvl="1"/>
            <a:r>
              <a:rPr lang="en-GB" dirty="0" smtClean="0"/>
              <a:t>They enable you to restrict how much your losses could be if everything suddenly goes wrong</a:t>
            </a:r>
          </a:p>
          <a:p>
            <a:pPr lvl="1"/>
            <a:r>
              <a:rPr lang="en-GB" dirty="0" smtClean="0"/>
              <a:t>They are an excellent tool for guaranteeing minimum cash flow in a Business – and unexpected lack of cash flow is the primary killer of all companies!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Derivatives</a:t>
            </a:r>
            <a:endParaRPr lang="en-GB" dirty="0"/>
          </a:p>
        </p:txBody>
      </p:sp>
      <p:sp>
        <p:nvSpPr>
          <p:cNvPr id="3" name="Content Placeholder 2"/>
          <p:cNvSpPr>
            <a:spLocks noGrp="1"/>
          </p:cNvSpPr>
          <p:nvPr>
            <p:ph idx="1"/>
          </p:nvPr>
        </p:nvSpPr>
        <p:spPr/>
        <p:txBody>
          <a:bodyPr>
            <a:normAutofit fontScale="92500"/>
          </a:bodyPr>
          <a:lstStyle/>
          <a:p>
            <a:pPr lvl="1"/>
            <a:r>
              <a:rPr lang="en-GB" dirty="0" smtClean="0"/>
              <a:t>They are also highly standardised commodities (i.e. They are cheap)</a:t>
            </a:r>
          </a:p>
          <a:p>
            <a:pPr lvl="1"/>
            <a:r>
              <a:rPr lang="en-GB" dirty="0" smtClean="0"/>
              <a:t>They also have excellent theoretical underpinnings:</a:t>
            </a:r>
          </a:p>
          <a:p>
            <a:pPr lvl="2"/>
            <a:r>
              <a:rPr lang="en-GB" dirty="0" smtClean="0"/>
              <a:t>The most important piece of theory is called “The Black-</a:t>
            </a:r>
            <a:r>
              <a:rPr lang="en-GB" dirty="0" err="1" smtClean="0"/>
              <a:t>Scholes</a:t>
            </a:r>
            <a:r>
              <a:rPr lang="en-GB" dirty="0" smtClean="0"/>
              <a:t> Option Pricing Formula”</a:t>
            </a:r>
          </a:p>
          <a:p>
            <a:pPr lvl="2"/>
            <a:r>
              <a:rPr lang="en-GB" dirty="0" smtClean="0"/>
              <a:t>Anyone good at partial differential calculus can use this formula to calculate most derivative prices</a:t>
            </a:r>
          </a:p>
          <a:p>
            <a:pPr lvl="1"/>
            <a:r>
              <a:rPr lang="en-GB" dirty="0" smtClean="0"/>
              <a:t>For </a:t>
            </a:r>
            <a:r>
              <a:rPr lang="en-GB" smtClean="0"/>
              <a:t>small businesses, it’s </a:t>
            </a:r>
            <a:r>
              <a:rPr lang="en-GB" dirty="0" smtClean="0"/>
              <a:t>easier just to buy them off the internet though ... Loads of companies offer very affordable insurance e.g. Insuring valuable packages delivered to customers</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Pronunciation</a:t>
            </a:r>
            <a:endParaRPr lang="en-GB" dirty="0"/>
          </a:p>
        </p:txBody>
      </p:sp>
      <p:sp>
        <p:nvSpPr>
          <p:cNvPr id="3" name="Content Placeholder 2"/>
          <p:cNvSpPr>
            <a:spLocks noGrp="1"/>
          </p:cNvSpPr>
          <p:nvPr>
            <p:ph idx="1"/>
          </p:nvPr>
        </p:nvSpPr>
        <p:spPr/>
        <p:txBody>
          <a:bodyPr/>
          <a:lstStyle/>
          <a:p>
            <a:r>
              <a:rPr lang="en-GB" dirty="0" smtClean="0"/>
              <a:t>Pronunciation exercises</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Schedule for today</a:t>
            </a:r>
            <a:endParaRPr lang="en-IE" dirty="0"/>
          </a:p>
        </p:txBody>
      </p:sp>
      <p:sp>
        <p:nvSpPr>
          <p:cNvPr id="3" name="Content Placeholder 2"/>
          <p:cNvSpPr>
            <a:spLocks noGrp="1"/>
          </p:cNvSpPr>
          <p:nvPr>
            <p:ph idx="1"/>
          </p:nvPr>
        </p:nvSpPr>
        <p:spPr/>
        <p:txBody>
          <a:bodyPr/>
          <a:lstStyle/>
          <a:p>
            <a:r>
              <a:rPr lang="en-IE" dirty="0" smtClean="0"/>
              <a:t>9am-10.30am</a:t>
            </a:r>
            <a:r>
              <a:rPr lang="en-IE" dirty="0" smtClean="0"/>
              <a:t>: </a:t>
            </a:r>
            <a:r>
              <a:rPr lang="en-IE" dirty="0" smtClean="0"/>
              <a:t>Study missing paper</a:t>
            </a:r>
          </a:p>
          <a:p>
            <a:r>
              <a:rPr lang="en-IE" dirty="0" smtClean="0"/>
              <a:t>10.30am-11am: Derivatives</a:t>
            </a:r>
            <a:endParaRPr lang="en-IE" dirty="0" smtClean="0"/>
          </a:p>
          <a:p>
            <a:endParaRPr lang="en-IE" dirty="0" smtClean="0"/>
          </a:p>
          <a:p>
            <a:r>
              <a:rPr lang="en-IE" dirty="0" smtClean="0"/>
              <a:t>11.20-12pm: </a:t>
            </a:r>
            <a:r>
              <a:rPr lang="en-IE" dirty="0" smtClean="0"/>
              <a:t>Pronunciation</a:t>
            </a:r>
            <a:endParaRPr lang="en-IE" dirty="0" smtClean="0"/>
          </a:p>
          <a:p>
            <a:r>
              <a:rPr lang="en-IE" dirty="0" smtClean="0"/>
              <a:t>12pm-12.40pm: TOEIC prep</a:t>
            </a:r>
          </a:p>
          <a:p>
            <a:r>
              <a:rPr lang="en-IE" dirty="0" smtClean="0"/>
              <a:t>12.40pm-1pm: Explain tonight’s reading</a:t>
            </a:r>
          </a:p>
          <a:p>
            <a:r>
              <a:rPr lang="en-IE" dirty="0" smtClean="0"/>
              <a:t>1pm-1.20pm: Group Work Plan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TOIEC prep</a:t>
            </a:r>
            <a:endParaRPr lang="en-GB" dirty="0"/>
          </a:p>
        </p:txBody>
      </p:sp>
      <p:sp>
        <p:nvSpPr>
          <p:cNvPr id="3" name="Content Placeholder 2"/>
          <p:cNvSpPr>
            <a:spLocks noGrp="1"/>
          </p:cNvSpPr>
          <p:nvPr>
            <p:ph idx="1"/>
          </p:nvPr>
        </p:nvSpPr>
        <p:spPr/>
        <p:txBody>
          <a:bodyPr/>
          <a:lstStyle/>
          <a:p>
            <a:r>
              <a:rPr lang="en-GB" dirty="0" smtClean="0"/>
              <a:t>TOIEC prep</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Tonight’s reading</a:t>
            </a:r>
            <a:endParaRPr lang="en-IE" dirty="0"/>
          </a:p>
        </p:txBody>
      </p:sp>
      <p:sp>
        <p:nvSpPr>
          <p:cNvPr id="3" name="Content Placeholder 2"/>
          <p:cNvSpPr>
            <a:spLocks noGrp="1"/>
          </p:cNvSpPr>
          <p:nvPr>
            <p:ph idx="1"/>
          </p:nvPr>
        </p:nvSpPr>
        <p:spPr/>
        <p:txBody>
          <a:bodyPr/>
          <a:lstStyle/>
          <a:p>
            <a:r>
              <a:rPr lang="en-IE" dirty="0" smtClean="0"/>
              <a:t>Explain Tonight’s reading</a:t>
            </a:r>
            <a:endParaRPr lang="en-IE"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Group Task Work Plans</a:t>
            </a:r>
            <a:endParaRPr lang="en-IE" dirty="0"/>
          </a:p>
        </p:txBody>
      </p:sp>
      <p:sp>
        <p:nvSpPr>
          <p:cNvPr id="3" name="Content Placeholder 2"/>
          <p:cNvSpPr>
            <a:spLocks noGrp="1"/>
          </p:cNvSpPr>
          <p:nvPr>
            <p:ph idx="1"/>
          </p:nvPr>
        </p:nvSpPr>
        <p:spPr/>
        <p:txBody>
          <a:bodyPr/>
          <a:lstStyle/>
          <a:p>
            <a:r>
              <a:rPr lang="en-IE" dirty="0" smtClean="0"/>
              <a:t>Check Group </a:t>
            </a:r>
            <a:r>
              <a:rPr lang="en-IE" smtClean="0"/>
              <a:t>Task Work Plans</a:t>
            </a:r>
            <a:endParaRPr lang="en-IE"/>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Study missing paper</a:t>
            </a:r>
            <a:endParaRPr lang="en-GB" dirty="0"/>
          </a:p>
        </p:txBody>
      </p:sp>
      <p:sp>
        <p:nvSpPr>
          <p:cNvPr id="3" name="Content Placeholder 2"/>
          <p:cNvSpPr>
            <a:spLocks noGrp="1"/>
          </p:cNvSpPr>
          <p:nvPr>
            <p:ph idx="1"/>
          </p:nvPr>
        </p:nvSpPr>
        <p:spPr/>
        <p:txBody>
          <a:bodyPr/>
          <a:lstStyle/>
          <a:p>
            <a:r>
              <a:rPr lang="en-GB" dirty="0" smtClean="0"/>
              <a:t>Study the reading that you would have received tonight</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Derivatives</a:t>
            </a:r>
            <a:endParaRPr lang="en-GB" dirty="0"/>
          </a:p>
        </p:txBody>
      </p:sp>
      <p:sp>
        <p:nvSpPr>
          <p:cNvPr id="3" name="Content Placeholder 2"/>
          <p:cNvSpPr>
            <a:spLocks noGrp="1"/>
          </p:cNvSpPr>
          <p:nvPr>
            <p:ph idx="1"/>
          </p:nvPr>
        </p:nvSpPr>
        <p:spPr/>
        <p:txBody>
          <a:bodyPr>
            <a:normAutofit lnSpcReduction="10000"/>
          </a:bodyPr>
          <a:lstStyle/>
          <a:p>
            <a:r>
              <a:rPr lang="en-GB" dirty="0" smtClean="0"/>
              <a:t>You seemed to struggle yesterday with the concept of the financial tool </a:t>
            </a:r>
            <a:r>
              <a:rPr lang="en-GB" i="1" dirty="0" smtClean="0"/>
              <a:t>derivatives</a:t>
            </a:r>
            <a:endParaRPr lang="en-GB" dirty="0" smtClean="0"/>
          </a:p>
          <a:p>
            <a:endParaRPr lang="en-GB" dirty="0" smtClean="0"/>
          </a:p>
          <a:p>
            <a:r>
              <a:rPr lang="en-GB" dirty="0" smtClean="0"/>
              <a:t>Derivatives are absolutely </a:t>
            </a:r>
            <a:r>
              <a:rPr lang="en-GB" b="1" dirty="0" smtClean="0"/>
              <a:t>essential</a:t>
            </a:r>
            <a:r>
              <a:rPr lang="en-GB" dirty="0" smtClean="0"/>
              <a:t> to modern Business</a:t>
            </a:r>
          </a:p>
          <a:p>
            <a:endParaRPr lang="en-GB" dirty="0" smtClean="0"/>
          </a:p>
          <a:p>
            <a:r>
              <a:rPr lang="en-GB" dirty="0" smtClean="0"/>
              <a:t>They are used by practically every Business which must deal with large variations (i.e. Volatility) in levels of uncertainty within its Business</a:t>
            </a:r>
          </a:p>
          <a:p>
            <a:endParaRPr lang="en-GB" dirty="0" smtClean="0"/>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Derivatives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What is a derivative?</a:t>
            </a:r>
          </a:p>
          <a:p>
            <a:endParaRPr lang="en-GB" dirty="0" smtClean="0"/>
          </a:p>
          <a:p>
            <a:r>
              <a:rPr lang="en-GB" dirty="0" smtClean="0"/>
              <a:t>From Wikipedia:</a:t>
            </a:r>
          </a:p>
          <a:p>
            <a:pPr lvl="1"/>
            <a:r>
              <a:rPr lang="en-US" dirty="0" smtClean="0"/>
              <a:t>In finance, a derivative is a financial instrument (or, more simply, an agreement between two parties) that has a value, based on the expected future price movements of the asset to which it is linked—called the underlying </a:t>
            </a:r>
            <a:r>
              <a:rPr lang="en-US" dirty="0" smtClean="0"/>
              <a:t>asset—such </a:t>
            </a:r>
            <a:r>
              <a:rPr lang="en-US" dirty="0" smtClean="0"/>
              <a:t>as a share or a currency. There are many kinds of derivatives, with the most common being swaps, futures, and options. Derivatives are a form of alternative investment.</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Derivatives</a:t>
            </a:r>
            <a:endParaRPr lang="en-GB" dirty="0"/>
          </a:p>
        </p:txBody>
      </p:sp>
      <p:sp>
        <p:nvSpPr>
          <p:cNvPr id="3" name="Content Placeholder 2"/>
          <p:cNvSpPr>
            <a:spLocks noGrp="1"/>
          </p:cNvSpPr>
          <p:nvPr>
            <p:ph idx="1"/>
          </p:nvPr>
        </p:nvSpPr>
        <p:spPr/>
        <p:txBody>
          <a:bodyPr/>
          <a:lstStyle/>
          <a:p>
            <a:r>
              <a:rPr lang="en-US" dirty="0" smtClean="0"/>
              <a:t>Continued:</a:t>
            </a:r>
          </a:p>
          <a:p>
            <a:pPr lvl="1"/>
            <a:r>
              <a:rPr lang="en-US" dirty="0" smtClean="0"/>
              <a:t>A </a:t>
            </a:r>
            <a:r>
              <a:rPr lang="en-US" dirty="0" smtClean="0"/>
              <a:t>derivative is not a stand-alone asset, since it has no value of its own. However, more common types of derivatives have been traded on markets before their expiration date as if they were assets. Among the oldest of these are rice futures, which have been traded on the </a:t>
            </a:r>
            <a:r>
              <a:rPr lang="en-US" dirty="0" err="1" smtClean="0"/>
              <a:t>Dojima</a:t>
            </a:r>
            <a:r>
              <a:rPr lang="en-US" dirty="0" smtClean="0"/>
              <a:t> Rice Exchange since the eighteenth century.</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Derivatives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What does this mean?</a:t>
            </a:r>
          </a:p>
          <a:p>
            <a:pPr lvl="1"/>
            <a:r>
              <a:rPr lang="en-GB" dirty="0" smtClean="0"/>
              <a:t>Derivatives are simply a commodity form of </a:t>
            </a:r>
            <a:r>
              <a:rPr lang="en-GB" b="1" dirty="0" smtClean="0"/>
              <a:t>insurance</a:t>
            </a:r>
            <a:endParaRPr lang="en-GB" dirty="0" smtClean="0"/>
          </a:p>
          <a:p>
            <a:pPr lvl="1"/>
            <a:endParaRPr lang="en-GB" dirty="0" smtClean="0"/>
          </a:p>
          <a:p>
            <a:pPr lvl="1"/>
            <a:r>
              <a:rPr lang="en-GB" dirty="0" smtClean="0"/>
              <a:t>There are three main types: (</a:t>
            </a:r>
            <a:r>
              <a:rPr lang="en-GB" dirty="0" err="1" smtClean="0"/>
              <a:t>i</a:t>
            </a:r>
            <a:r>
              <a:rPr lang="en-GB" dirty="0" smtClean="0"/>
              <a:t>) swaps (ii) futures (iii) options</a:t>
            </a:r>
          </a:p>
          <a:p>
            <a:pPr lvl="1"/>
            <a:endParaRPr lang="en-GB" dirty="0" smtClean="0"/>
          </a:p>
          <a:p>
            <a:pPr lvl="1"/>
            <a:r>
              <a:rPr lang="en-GB" dirty="0" smtClean="0"/>
              <a:t>Swaps are where two parties </a:t>
            </a:r>
            <a:r>
              <a:rPr lang="en-GB" i="1" dirty="0" smtClean="0"/>
              <a:t>swap</a:t>
            </a:r>
            <a:r>
              <a:rPr lang="en-GB" dirty="0" smtClean="0"/>
              <a:t> part of the predicted profit from their </a:t>
            </a:r>
            <a:r>
              <a:rPr lang="en-GB" i="1" dirty="0" smtClean="0"/>
              <a:t>profit bearing</a:t>
            </a:r>
            <a:r>
              <a:rPr lang="en-GB" dirty="0" smtClean="0"/>
              <a:t> assets such as loans, equities, or currencies, so both gain a more stable rate of return. You can also swap commodities (almost always oil)</a:t>
            </a:r>
            <a:endParaRPr lang="en-GB"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Derivatives</a:t>
            </a:r>
            <a:endParaRPr lang="en-GB" dirty="0"/>
          </a:p>
        </p:txBody>
      </p:sp>
      <p:sp>
        <p:nvSpPr>
          <p:cNvPr id="3" name="Content Placeholder 2"/>
          <p:cNvSpPr>
            <a:spLocks noGrp="1"/>
          </p:cNvSpPr>
          <p:nvPr>
            <p:ph idx="1"/>
          </p:nvPr>
        </p:nvSpPr>
        <p:spPr/>
        <p:txBody>
          <a:bodyPr>
            <a:normAutofit fontScale="92500" lnSpcReduction="20000"/>
          </a:bodyPr>
          <a:lstStyle/>
          <a:p>
            <a:pPr lvl="1"/>
            <a:r>
              <a:rPr lang="en-GB" dirty="0" smtClean="0"/>
              <a:t>Futures are simply a contract to buy or sell something at some specified date in the future for some </a:t>
            </a:r>
            <a:r>
              <a:rPr lang="en-GB" dirty="0" err="1" smtClean="0"/>
              <a:t>prespecified</a:t>
            </a:r>
            <a:r>
              <a:rPr lang="en-GB" dirty="0" smtClean="0"/>
              <a:t> price. If you want 1kg of potatoes next year at a guaranteed price, you would use a future derivative. Buy futures are called a “long position”, sell futures are called a “short position”</a:t>
            </a:r>
          </a:p>
          <a:p>
            <a:pPr lvl="1"/>
            <a:endParaRPr lang="en-GB" dirty="0" smtClean="0"/>
          </a:p>
          <a:p>
            <a:pPr lvl="1"/>
            <a:r>
              <a:rPr lang="en-GB" dirty="0" smtClean="0"/>
              <a:t>Options are like futures except that there is a built in escape clause e.g. I have the </a:t>
            </a:r>
            <a:r>
              <a:rPr lang="en-GB" i="1" dirty="0" smtClean="0"/>
              <a:t>right</a:t>
            </a:r>
            <a:r>
              <a:rPr lang="en-GB" dirty="0" smtClean="0"/>
              <a:t> to buy 1kg of potatoes in six months time at €1/kilo (i.e. You would </a:t>
            </a:r>
            <a:r>
              <a:rPr lang="en-GB" i="1" dirty="0" smtClean="0"/>
              <a:t>exercise</a:t>
            </a:r>
            <a:r>
              <a:rPr lang="en-GB" dirty="0" smtClean="0"/>
              <a:t> this right </a:t>
            </a:r>
            <a:r>
              <a:rPr lang="en-GB" i="1" dirty="0" smtClean="0"/>
              <a:t>if</a:t>
            </a:r>
            <a:r>
              <a:rPr lang="en-GB" dirty="0" smtClean="0"/>
              <a:t> the world price of potatoes is </a:t>
            </a:r>
            <a:r>
              <a:rPr lang="en-GB" i="1" dirty="0" smtClean="0"/>
              <a:t>more</a:t>
            </a:r>
            <a:r>
              <a:rPr lang="en-GB" dirty="0" smtClean="0"/>
              <a:t> than €1/kilo) – a “call option”. If I had the right to sell it would be a “put option”</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Derivatives</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The KEY to derivatives (and why they are different to normal insurance contracts) is that they can be bought and sold on a market for a price different to what you paid for it</a:t>
            </a:r>
          </a:p>
          <a:p>
            <a:endParaRPr lang="en-GB" dirty="0" smtClean="0"/>
          </a:p>
          <a:p>
            <a:pPr lvl="1"/>
            <a:r>
              <a:rPr lang="en-GB" dirty="0" smtClean="0"/>
              <a:t>For example, if I buy a future on 1kg of potatoes at €1/kilo (the </a:t>
            </a:r>
            <a:r>
              <a:rPr lang="en-GB" i="1" dirty="0" smtClean="0"/>
              <a:t>strike price</a:t>
            </a:r>
            <a:r>
              <a:rPr lang="en-GB" dirty="0" smtClean="0"/>
              <a:t>) in six months time, I can later </a:t>
            </a:r>
            <a:r>
              <a:rPr lang="en-GB" i="1" dirty="0" smtClean="0"/>
              <a:t>sell</a:t>
            </a:r>
            <a:r>
              <a:rPr lang="en-GB" dirty="0" smtClean="0"/>
              <a:t> that future to somebody else at any stage between now and six months from now</a:t>
            </a:r>
          </a:p>
          <a:p>
            <a:pPr lvl="1"/>
            <a:endParaRPr lang="en-GB" dirty="0" smtClean="0"/>
          </a:p>
          <a:p>
            <a:pPr lvl="1"/>
            <a:r>
              <a:rPr lang="en-GB" dirty="0" smtClean="0"/>
              <a:t>The person who buys the future from me then gets the right to buy 1kg of potatoes at €1/kilo on the same </a:t>
            </a:r>
            <a:r>
              <a:rPr lang="en-GB" i="1" dirty="0" smtClean="0"/>
              <a:t>expiration date</a:t>
            </a:r>
            <a:r>
              <a:rPr lang="en-GB" dirty="0" smtClean="0"/>
              <a:t> as when I first bought the future</a:t>
            </a:r>
            <a:endParaRPr lang="en-GB"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2424</TotalTime>
  <Words>1204</Words>
  <Application>Microsoft Office PowerPoint</Application>
  <PresentationFormat>On-screen Show (4:3)</PresentationFormat>
  <Paragraphs>101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Module</vt:lpstr>
      <vt:lpstr>Week 7: Banking and Finance  Wednesday 9th March</vt:lpstr>
      <vt:lpstr>Schedule for today</vt:lpstr>
      <vt:lpstr>Study missing paper</vt:lpstr>
      <vt:lpstr>Derivatives</vt:lpstr>
      <vt:lpstr>Derivatives</vt:lpstr>
      <vt:lpstr>Derivatives</vt:lpstr>
      <vt:lpstr>Derivatives</vt:lpstr>
      <vt:lpstr>Derivatives</vt:lpstr>
      <vt:lpstr>Derivatives</vt:lpstr>
      <vt:lpstr>Derivatives</vt:lpstr>
      <vt:lpstr>Derivatives</vt:lpstr>
      <vt:lpstr>Derivatives</vt:lpstr>
      <vt:lpstr>Derivatives</vt:lpstr>
      <vt:lpstr>Derivatives</vt:lpstr>
      <vt:lpstr>Derivatives</vt:lpstr>
      <vt:lpstr>Derivatives</vt:lpstr>
      <vt:lpstr>Derivatives</vt:lpstr>
      <vt:lpstr>Derivatives</vt:lpstr>
      <vt:lpstr>Pronunciation</vt:lpstr>
      <vt:lpstr>TOIEC prep</vt:lpstr>
      <vt:lpstr>Tonight’s reading</vt:lpstr>
      <vt:lpstr>Group Task Work Plans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4: International Business</dc:title>
  <dc:creator/>
  <cp:lastModifiedBy>Niall Douglas</cp:lastModifiedBy>
  <cp:revision>116</cp:revision>
  <dcterms:created xsi:type="dcterms:W3CDTF">2006-08-16T00:00:00Z</dcterms:created>
  <dcterms:modified xsi:type="dcterms:W3CDTF">2011-03-09T09:12:39Z</dcterms:modified>
</cp:coreProperties>
</file>