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16"/>
  </p:handoutMasterIdLst>
  <p:sldIdLst>
    <p:sldId id="256" r:id="rId2"/>
    <p:sldId id="267" r:id="rId3"/>
    <p:sldId id="323" r:id="rId4"/>
    <p:sldId id="324" r:id="rId5"/>
    <p:sldId id="320" r:id="rId6"/>
    <p:sldId id="321" r:id="rId7"/>
    <p:sldId id="322" r:id="rId8"/>
    <p:sldId id="325" r:id="rId9"/>
    <p:sldId id="326" r:id="rId10"/>
    <p:sldId id="327" r:id="rId11"/>
    <p:sldId id="328" r:id="rId12"/>
    <p:sldId id="319" r:id="rId13"/>
    <p:sldId id="304" r:id="rId14"/>
    <p:sldId id="306" r:id="rId15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ned\My%20Documents\CEC\Class%2010\O%20ring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ned\My%20Documents\CEC\Class%2010\O%20ring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Sheet2!$E$1</c:f>
              <c:strCache>
                <c:ptCount val="1"/>
              </c:strCache>
            </c:strRef>
          </c:tx>
          <c:spPr>
            <a:ln w="28575">
              <a:noFill/>
            </a:ln>
          </c:spPr>
          <c:xVal>
            <c:numRef>
              <c:f>Sheet2!$C$2:$C$25</c:f>
              <c:numCache>
                <c:formatCode>0.0</c:formatCode>
                <c:ptCount val="24"/>
                <c:pt idx="0">
                  <c:v>18.888888888888889</c:v>
                </c:pt>
                <c:pt idx="1">
                  <c:v>21.111111111111111</c:v>
                </c:pt>
                <c:pt idx="2">
                  <c:v>20.555555555555557</c:v>
                </c:pt>
                <c:pt idx="3">
                  <c:v>26.666666666666668</c:v>
                </c:pt>
                <c:pt idx="4">
                  <c:v>20</c:v>
                </c:pt>
                <c:pt idx="5">
                  <c:v>19.444444444444443</c:v>
                </c:pt>
                <c:pt idx="6">
                  <c:v>22.222222222222221</c:v>
                </c:pt>
                <c:pt idx="7">
                  <c:v>22.777777777777779</c:v>
                </c:pt>
                <c:pt idx="8">
                  <c:v>21.111111111111111</c:v>
                </c:pt>
                <c:pt idx="9">
                  <c:v>13.888888888888889</c:v>
                </c:pt>
                <c:pt idx="10">
                  <c:v>17.222222222222221</c:v>
                </c:pt>
                <c:pt idx="11">
                  <c:v>25.555555555555557</c:v>
                </c:pt>
                <c:pt idx="12">
                  <c:v>21.111111111111111</c:v>
                </c:pt>
                <c:pt idx="13">
                  <c:v>19.444444444444443</c:v>
                </c:pt>
                <c:pt idx="14">
                  <c:v>11.666666666666666</c:v>
                </c:pt>
                <c:pt idx="15">
                  <c:v>23.888888888888889</c:v>
                </c:pt>
                <c:pt idx="16">
                  <c:v>19.444444444444443</c:v>
                </c:pt>
                <c:pt idx="17">
                  <c:v>21.111111111111111</c:v>
                </c:pt>
                <c:pt idx="18">
                  <c:v>27.222222222222221</c:v>
                </c:pt>
                <c:pt idx="19">
                  <c:v>24.444444444444443</c:v>
                </c:pt>
                <c:pt idx="20">
                  <c:v>26.111111111111111</c:v>
                </c:pt>
                <c:pt idx="21">
                  <c:v>23.888888888888889</c:v>
                </c:pt>
                <c:pt idx="22">
                  <c:v>24.444444444444443</c:v>
                </c:pt>
                <c:pt idx="23">
                  <c:v>14.444444444444445</c:v>
                </c:pt>
              </c:numCache>
            </c:numRef>
          </c:xVal>
          <c:yVal>
            <c:numRef>
              <c:f>Sheet2!$E$2:$E$25</c:f>
              <c:numCache>
                <c:formatCode>General</c:formatCode>
                <c:ptCount val="24"/>
                <c:pt idx="0">
                  <c:v>0.01</c:v>
                </c:pt>
                <c:pt idx="1">
                  <c:v>4.01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4.01</c:v>
                </c:pt>
                <c:pt idx="10">
                  <c:v>2.0099999999999998</c:v>
                </c:pt>
                <c:pt idx="11">
                  <c:v>0.01</c:v>
                </c:pt>
                <c:pt idx="12">
                  <c:v>4.01</c:v>
                </c:pt>
                <c:pt idx="13">
                  <c:v>0.01</c:v>
                </c:pt>
                <c:pt idx="14">
                  <c:v>10.01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4.01</c:v>
                </c:pt>
                <c:pt idx="22">
                  <c:v>0.01</c:v>
                </c:pt>
                <c:pt idx="23">
                  <c:v>4.01</c:v>
                </c:pt>
              </c:numCache>
            </c:numRef>
          </c:yVal>
        </c:ser>
        <c:axId val="82831232"/>
        <c:axId val="82832768"/>
      </c:scatterChart>
      <c:valAx>
        <c:axId val="82831232"/>
        <c:scaling>
          <c:orientation val="minMax"/>
          <c:min val="0"/>
        </c:scaling>
        <c:axPos val="b"/>
        <c:numFmt formatCode="0.0" sourceLinked="1"/>
        <c:tickLblPos val="nextTo"/>
        <c:crossAx val="82832768"/>
        <c:crosses val="autoZero"/>
        <c:crossBetween val="midCat"/>
      </c:valAx>
      <c:valAx>
        <c:axId val="82832768"/>
        <c:scaling>
          <c:orientation val="minMax"/>
          <c:max val="20"/>
        </c:scaling>
        <c:axPos val="l"/>
        <c:majorGridlines/>
        <c:numFmt formatCode="General" sourceLinked="1"/>
        <c:tickLblPos val="nextTo"/>
        <c:crossAx val="82831232"/>
        <c:crosses val="autoZero"/>
        <c:crossBetween val="midCat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Sheet2!$E$1</c:f>
              <c:strCache>
                <c:ptCount val="1"/>
              </c:strCache>
            </c:strRef>
          </c:tx>
          <c:spPr>
            <a:ln w="28575">
              <a:noFill/>
            </a:ln>
          </c:spPr>
          <c:trendline>
            <c:trendlineType val="log"/>
            <c:backward val="12"/>
            <c:dispRSqr val="1"/>
            <c:dispEq val="1"/>
            <c:trendlineLbl>
              <c:layout>
                <c:manualLayout>
                  <c:x val="7.7076771653543374E-2"/>
                  <c:y val="-0.29852179935841389"/>
                </c:manualLayout>
              </c:layout>
              <c:numFmt formatCode="General" sourceLinked="0"/>
            </c:trendlineLbl>
          </c:trendline>
          <c:xVal>
            <c:numRef>
              <c:f>Sheet2!$C$2:$C$25</c:f>
              <c:numCache>
                <c:formatCode>0.0</c:formatCode>
                <c:ptCount val="24"/>
                <c:pt idx="0">
                  <c:v>18.888888888888893</c:v>
                </c:pt>
                <c:pt idx="1">
                  <c:v>21.111111111111114</c:v>
                </c:pt>
                <c:pt idx="2">
                  <c:v>20.555555555555557</c:v>
                </c:pt>
                <c:pt idx="3">
                  <c:v>26.666666666666668</c:v>
                </c:pt>
                <c:pt idx="4">
                  <c:v>20</c:v>
                </c:pt>
                <c:pt idx="5">
                  <c:v>19.444444444444443</c:v>
                </c:pt>
                <c:pt idx="6">
                  <c:v>22.222222222222214</c:v>
                </c:pt>
                <c:pt idx="7">
                  <c:v>22.777777777777779</c:v>
                </c:pt>
                <c:pt idx="8">
                  <c:v>21.111111111111114</c:v>
                </c:pt>
                <c:pt idx="9">
                  <c:v>13.888888888888889</c:v>
                </c:pt>
                <c:pt idx="10">
                  <c:v>17.222222222222214</c:v>
                </c:pt>
                <c:pt idx="11">
                  <c:v>25.555555555555557</c:v>
                </c:pt>
                <c:pt idx="12">
                  <c:v>21.111111111111114</c:v>
                </c:pt>
                <c:pt idx="13">
                  <c:v>19.444444444444443</c:v>
                </c:pt>
                <c:pt idx="14">
                  <c:v>11.666666666666668</c:v>
                </c:pt>
                <c:pt idx="15">
                  <c:v>23.888888888888893</c:v>
                </c:pt>
                <c:pt idx="16">
                  <c:v>19.444444444444443</c:v>
                </c:pt>
                <c:pt idx="17">
                  <c:v>21.111111111111114</c:v>
                </c:pt>
                <c:pt idx="18">
                  <c:v>27.222222222222214</c:v>
                </c:pt>
                <c:pt idx="19">
                  <c:v>24.444444444444443</c:v>
                </c:pt>
                <c:pt idx="20">
                  <c:v>26.111111111111114</c:v>
                </c:pt>
                <c:pt idx="21">
                  <c:v>23.888888888888893</c:v>
                </c:pt>
                <c:pt idx="22">
                  <c:v>24.444444444444443</c:v>
                </c:pt>
                <c:pt idx="23">
                  <c:v>14.444444444444446</c:v>
                </c:pt>
              </c:numCache>
            </c:numRef>
          </c:xVal>
          <c:yVal>
            <c:numRef>
              <c:f>Sheet2!$E$2:$E$25</c:f>
              <c:numCache>
                <c:formatCode>General</c:formatCode>
                <c:ptCount val="24"/>
                <c:pt idx="0">
                  <c:v>1.0000000000000002E-2</c:v>
                </c:pt>
                <c:pt idx="1">
                  <c:v>4.01</c:v>
                </c:pt>
                <c:pt idx="2">
                  <c:v>1.0000000000000002E-2</c:v>
                </c:pt>
                <c:pt idx="3">
                  <c:v>1.0000000000000002E-2</c:v>
                </c:pt>
                <c:pt idx="4">
                  <c:v>1.0000000000000002E-2</c:v>
                </c:pt>
                <c:pt idx="5">
                  <c:v>1.0000000000000002E-2</c:v>
                </c:pt>
                <c:pt idx="6">
                  <c:v>1.0000000000000002E-2</c:v>
                </c:pt>
                <c:pt idx="7">
                  <c:v>1.0000000000000002E-2</c:v>
                </c:pt>
                <c:pt idx="8">
                  <c:v>1.0000000000000002E-2</c:v>
                </c:pt>
                <c:pt idx="9">
                  <c:v>4.01</c:v>
                </c:pt>
                <c:pt idx="10">
                  <c:v>2.0099999999999998</c:v>
                </c:pt>
                <c:pt idx="11">
                  <c:v>1.0000000000000002E-2</c:v>
                </c:pt>
                <c:pt idx="12">
                  <c:v>4.01</c:v>
                </c:pt>
                <c:pt idx="13">
                  <c:v>1.0000000000000002E-2</c:v>
                </c:pt>
                <c:pt idx="14">
                  <c:v>10.01</c:v>
                </c:pt>
                <c:pt idx="15">
                  <c:v>1.0000000000000002E-2</c:v>
                </c:pt>
                <c:pt idx="16">
                  <c:v>1.0000000000000002E-2</c:v>
                </c:pt>
                <c:pt idx="17">
                  <c:v>1.0000000000000002E-2</c:v>
                </c:pt>
                <c:pt idx="18">
                  <c:v>1.0000000000000002E-2</c:v>
                </c:pt>
                <c:pt idx="19">
                  <c:v>1.0000000000000002E-2</c:v>
                </c:pt>
                <c:pt idx="20">
                  <c:v>1.0000000000000002E-2</c:v>
                </c:pt>
                <c:pt idx="21">
                  <c:v>4.01</c:v>
                </c:pt>
                <c:pt idx="22">
                  <c:v>1.0000000000000002E-2</c:v>
                </c:pt>
                <c:pt idx="23">
                  <c:v>4.01</c:v>
                </c:pt>
              </c:numCache>
            </c:numRef>
          </c:yVal>
        </c:ser>
        <c:axId val="219894528"/>
        <c:axId val="220205056"/>
      </c:scatterChart>
      <c:valAx>
        <c:axId val="219894528"/>
        <c:scaling>
          <c:orientation val="minMax"/>
          <c:min val="0"/>
        </c:scaling>
        <c:axPos val="b"/>
        <c:numFmt formatCode="0.0" sourceLinked="1"/>
        <c:tickLblPos val="nextTo"/>
        <c:crossAx val="220205056"/>
        <c:crosses val="autoZero"/>
        <c:crossBetween val="midCat"/>
      </c:valAx>
      <c:valAx>
        <c:axId val="220205056"/>
        <c:scaling>
          <c:orientation val="minMax"/>
          <c:max val="20"/>
        </c:scaling>
        <c:axPos val="l"/>
        <c:majorGridlines/>
        <c:numFmt formatCode="General" sourceLinked="1"/>
        <c:tickLblPos val="nextTo"/>
        <c:crossAx val="219894528"/>
        <c:crosses val="autoZero"/>
        <c:crossBetween val="midCat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6187F-F307-4310-A7E3-810535E2EFB5}" type="datetimeFigureOut">
              <a:rPr lang="en-IE" smtClean="0"/>
              <a:pPr/>
              <a:t>08/03/2011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0CEF0-4118-4B22-BB79-644B293772E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3/8/2011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Week 7: Banking and Finance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Tuesday 8</a:t>
            </a:r>
            <a:r>
              <a:rPr lang="en-GB" sz="3100" baseline="30000" dirty="0" smtClean="0"/>
              <a:t>th</a:t>
            </a:r>
            <a:r>
              <a:rPr lang="en-GB" sz="3100" dirty="0" smtClean="0"/>
              <a:t> March</a:t>
            </a: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Mr. Niall Douglas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 there you go, lack of Critical Thinking skills  blows up Space Shuttles</a:t>
            </a:r>
          </a:p>
          <a:p>
            <a:endParaRPr lang="en-GB" dirty="0" smtClean="0"/>
          </a:p>
          <a:p>
            <a:r>
              <a:rPr lang="en-GB" dirty="0" smtClean="0"/>
              <a:t>Six (Eight?) People died in the explosion ... Some actually survived the explosion but were killed when </a:t>
            </a:r>
            <a:r>
              <a:rPr lang="en-GB" smtClean="0"/>
              <a:t>craft hit the sea at 200km/hr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Space Shuttles are also not cheap ...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TOIEC prep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TOIEC prep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Tonight’s reading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Explain Tonight’s reading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Group Task Work Plans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Check Group </a:t>
            </a:r>
            <a:r>
              <a:rPr lang="en-IE" smtClean="0"/>
              <a:t>Task Work Plans</a:t>
            </a:r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Schedule for today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9am-11am</a:t>
            </a:r>
            <a:r>
              <a:rPr lang="en-IE" dirty="0" smtClean="0"/>
              <a:t>: Reading </a:t>
            </a:r>
            <a:r>
              <a:rPr lang="en-IE" dirty="0" err="1" smtClean="0"/>
              <a:t>vocab</a:t>
            </a:r>
            <a:r>
              <a:rPr lang="en-IE" dirty="0" smtClean="0"/>
              <a:t> and comprehension check</a:t>
            </a:r>
          </a:p>
          <a:p>
            <a:endParaRPr lang="en-IE" dirty="0" smtClean="0"/>
          </a:p>
          <a:p>
            <a:r>
              <a:rPr lang="en-IE" dirty="0" smtClean="0"/>
              <a:t>11.20-12pm: Statistical analysis</a:t>
            </a:r>
          </a:p>
          <a:p>
            <a:r>
              <a:rPr lang="en-IE" dirty="0" smtClean="0"/>
              <a:t>12pm-12.40pm</a:t>
            </a:r>
            <a:r>
              <a:rPr lang="en-IE" dirty="0" smtClean="0"/>
              <a:t>: TOEIC prep</a:t>
            </a:r>
          </a:p>
          <a:p>
            <a:r>
              <a:rPr lang="en-IE" dirty="0" smtClean="0"/>
              <a:t>12.40pm-1pm: Explain tonight’s reading</a:t>
            </a:r>
          </a:p>
          <a:p>
            <a:r>
              <a:rPr lang="en-IE" dirty="0" smtClean="0"/>
              <a:t>1pm-1.20pm: Group Work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Critical Thinking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you remember from yesterday I told you that the Western Education System (and Business Schools) is </a:t>
            </a:r>
            <a:r>
              <a:rPr lang="en-GB" b="1" dirty="0" smtClean="0"/>
              <a:t>very bad</a:t>
            </a:r>
            <a:r>
              <a:rPr lang="en-GB" dirty="0" smtClean="0"/>
              <a:t> at teaching critical thinking</a:t>
            </a:r>
          </a:p>
          <a:p>
            <a:endParaRPr lang="en-GB" dirty="0" smtClean="0"/>
          </a:p>
          <a:p>
            <a:r>
              <a:rPr lang="en-GB" dirty="0" smtClean="0"/>
              <a:t>This is despite constant and consistent complaints from Business about the poor quality of fresh Business School graduates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Critical Thinking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Well they are not the only ones with problems!!!</a:t>
            </a:r>
          </a:p>
          <a:p>
            <a:endParaRPr lang="en-GB" dirty="0" smtClean="0"/>
          </a:p>
          <a:p>
            <a:r>
              <a:rPr lang="en-GB" dirty="0" smtClean="0"/>
              <a:t>Engineering also has a BIG problem with the low quality of Engineering and Physics graduates</a:t>
            </a:r>
          </a:p>
          <a:p>
            <a:endParaRPr lang="en-GB" dirty="0" smtClean="0"/>
          </a:p>
          <a:p>
            <a:r>
              <a:rPr lang="en-GB" dirty="0" smtClean="0"/>
              <a:t>Such low quality engineers costs billions of euro a year in mistakes, as well as thousands of lives lost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Critical Thinking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One very famous example is a failure in Critical Thinking within NASA</a:t>
            </a:r>
          </a:p>
          <a:p>
            <a:endParaRPr lang="en-GB" dirty="0" smtClean="0"/>
          </a:p>
          <a:p>
            <a:r>
              <a:rPr lang="en-GB" dirty="0" smtClean="0"/>
              <a:t>In 1986 the Space Shuttle Challenger exploded during take off</a:t>
            </a:r>
          </a:p>
          <a:p>
            <a:endParaRPr lang="en-GB" dirty="0" smtClean="0"/>
          </a:p>
          <a:p>
            <a:r>
              <a:rPr lang="en-GB" dirty="0" smtClean="0"/>
              <a:t>Why?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Critical Thinking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turns out that there was a failure of </a:t>
            </a:r>
            <a:r>
              <a:rPr lang="en-GB" b="1" dirty="0" smtClean="0"/>
              <a:t>critical thinking</a:t>
            </a:r>
            <a:r>
              <a:rPr lang="en-GB" dirty="0" smtClean="0"/>
              <a:t> in NASA regarding the safety of the launch</a:t>
            </a:r>
          </a:p>
          <a:p>
            <a:endParaRPr lang="en-GB" dirty="0" smtClean="0"/>
          </a:p>
          <a:p>
            <a:r>
              <a:rPr lang="en-GB" dirty="0" smtClean="0"/>
              <a:t>What happened was that an “O-ring” failed causing the rocket to explode</a:t>
            </a:r>
          </a:p>
          <a:p>
            <a:endParaRPr lang="en-GB" dirty="0" smtClean="0"/>
          </a:p>
          <a:p>
            <a:r>
              <a:rPr lang="en-GB" dirty="0" smtClean="0"/>
              <a:t>Here is the graph used within NASA to show O-ring failure history ...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History of O-ring failure</a:t>
            </a:r>
            <a:endParaRPr lang="en-GB" dirty="0"/>
          </a:p>
        </p:txBody>
      </p:sp>
      <p:pic>
        <p:nvPicPr>
          <p:cNvPr id="1028" name="Picture 4" descr="C:\Documents and Settings\ned\My Documents\CEC\Class 10\Oct09-Imag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447800"/>
            <a:ext cx="8153400" cy="51694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Stupid graph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 have filled in the data from the stupid graph into a much more useful format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  <a:fontScheme name="Module">
    <a:majorFont>
      <a:latin typeface="Corbel"/>
      <a:ea typeface=""/>
      <a:cs typeface=""/>
      <a:font script="Jpan" typeface="HGｺﾞｼｯｸM"/>
      <a:font script="Hang" typeface="HY엽서L"/>
      <a:font script="Hans" typeface="华文楷体"/>
      <a:font script="Hant" typeface="新細明體"/>
      <a:font script="Arab" typeface="Tahoma"/>
      <a:font script="Hebr" typeface="Miriam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rbel"/>
      <a:ea typeface=""/>
      <a:cs typeface=""/>
      <a:font script="Jpan" typeface="HGｺﾞｼｯｸM"/>
      <a:font script="Hang" typeface="HY엽서L"/>
      <a:font script="Hans" typeface="华文楷体"/>
      <a:font script="Hant" typeface="新細明體"/>
      <a:font script="Arab" typeface="Tahoma"/>
      <a:font script="Hebr" typeface="Miriam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Modul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7500"/>
              <a:satMod val="137000"/>
            </a:schemeClr>
          </a:gs>
          <a:gs pos="55000">
            <a:schemeClr val="phClr">
              <a:shade val="69000"/>
              <a:satMod val="137000"/>
            </a:schemeClr>
          </a:gs>
          <a:gs pos="100000">
            <a:schemeClr val="phClr">
              <a:shade val="98000"/>
              <a:satMod val="137000"/>
            </a:schemeClr>
          </a:gs>
        </a:gsLst>
        <a:lin ang="16200000" scaled="0"/>
      </a:gradFill>
    </a:fillStyleLst>
    <a:lnStyleLst>
      <a:ln w="6350" cap="rnd" cmpd="sng" algn="ctr">
        <a:solidFill>
          <a:schemeClr val="phClr">
            <a:shade val="95000"/>
            <a:satMod val="105000"/>
          </a:schemeClr>
        </a:solidFill>
        <a:prstDash val="solid"/>
      </a:ln>
      <a:ln w="48000" cap="flat" cmpd="thickThin" algn="ctr">
        <a:solidFill>
          <a:schemeClr val="phClr"/>
        </a:solidFill>
        <a:prstDash val="solid"/>
      </a:ln>
      <a:ln w="48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45000" dist="25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39000" dist="254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8000"/>
              <a:satMod val="300000"/>
            </a:schemeClr>
          </a:gs>
          <a:gs pos="12000">
            <a:schemeClr val="phClr">
              <a:tint val="48000"/>
              <a:satMod val="300000"/>
            </a:schemeClr>
          </a:gs>
          <a:gs pos="20000">
            <a:schemeClr val="phClr">
              <a:tint val="49000"/>
              <a:satMod val="300000"/>
            </a:schemeClr>
          </a:gs>
          <a:gs pos="100000">
            <a:schemeClr val="phClr">
              <a:shade val="30000"/>
            </a:schemeClr>
          </a:gs>
        </a:gsLst>
        <a:path path="circle">
          <a:fillToRect l="10000" t="-25000" r="10000" b="125000"/>
        </a:path>
      </a:gradFill>
      <a:blipFill>
        <a:blip xmlns:r="http://schemas.openxmlformats.org/officeDocument/2006/relationships" r:embed="rId1">
          <a:duotone>
            <a:schemeClr val="phClr">
              <a:shade val="75000"/>
              <a:satMod val="105000"/>
            </a:schemeClr>
            <a:schemeClr val="phClr">
              <a:tint val="95000"/>
              <a:satMod val="105000"/>
            </a:schemeClr>
          </a:duotone>
        </a:blip>
        <a:tile tx="0" ty="0" sx="38000" sy="38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2256</TotalTime>
  <Words>290</Words>
  <Application>Microsoft Office PowerPoint</Application>
  <PresentationFormat>On-screen Show (4:3)</PresentationFormat>
  <Paragraphs>45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Week 7: Banking and Finance  Tuesday 8th March</vt:lpstr>
      <vt:lpstr>Schedule for today</vt:lpstr>
      <vt:lpstr>Critical Thinking</vt:lpstr>
      <vt:lpstr>Critical Thinking</vt:lpstr>
      <vt:lpstr>Critical Thinking</vt:lpstr>
      <vt:lpstr>Critical Thinking</vt:lpstr>
      <vt:lpstr>History of O-ring failure</vt:lpstr>
      <vt:lpstr>Stupid graph</vt:lpstr>
      <vt:lpstr>Slide 9</vt:lpstr>
      <vt:lpstr>Slide 10</vt:lpstr>
      <vt:lpstr>Slide 11</vt:lpstr>
      <vt:lpstr>TOIEC prep</vt:lpstr>
      <vt:lpstr>Tonight’s reading</vt:lpstr>
      <vt:lpstr>Group Task Work Plans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International Business</dc:title>
  <dc:creator/>
  <cp:lastModifiedBy>Niall Douglas</cp:lastModifiedBy>
  <cp:revision>105</cp:revision>
  <dcterms:created xsi:type="dcterms:W3CDTF">2006-08-16T00:00:00Z</dcterms:created>
  <dcterms:modified xsi:type="dcterms:W3CDTF">2011-03-08T11:17:19Z</dcterms:modified>
</cp:coreProperties>
</file>