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22"/>
  </p:handoutMasterIdLst>
  <p:sldIdLst>
    <p:sldId id="256" r:id="rId2"/>
    <p:sldId id="267" r:id="rId3"/>
    <p:sldId id="308" r:id="rId4"/>
    <p:sldId id="311" r:id="rId5"/>
    <p:sldId id="312" r:id="rId6"/>
    <p:sldId id="313" r:id="rId7"/>
    <p:sldId id="314" r:id="rId8"/>
    <p:sldId id="315" r:id="rId9"/>
    <p:sldId id="307" r:id="rId10"/>
    <p:sldId id="294" r:id="rId11"/>
    <p:sldId id="309" r:id="rId12"/>
    <p:sldId id="310" r:id="rId13"/>
    <p:sldId id="320" r:id="rId14"/>
    <p:sldId id="316" r:id="rId15"/>
    <p:sldId id="317" r:id="rId16"/>
    <p:sldId id="318" r:id="rId17"/>
    <p:sldId id="319" r:id="rId18"/>
    <p:sldId id="304" r:id="rId19"/>
    <p:sldId id="305" r:id="rId20"/>
    <p:sldId id="306" r:id="rId21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07/03/2011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7: Banking and Finance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Monday 7</a:t>
            </a:r>
            <a:r>
              <a:rPr lang="en-GB" sz="3100" baseline="30000" dirty="0" smtClean="0"/>
              <a:t>th</a:t>
            </a:r>
            <a:r>
              <a:rPr lang="en-GB" sz="3100" dirty="0" smtClean="0"/>
              <a:t> March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Last week’s grades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E" dirty="0" smtClean="0"/>
              <a:t>Why on average you did so badly: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Not answering the question. If it says </a:t>
            </a:r>
            <a:r>
              <a:rPr lang="en-IE" b="1" dirty="0" smtClean="0"/>
              <a:t>legal remedies</a:t>
            </a:r>
            <a:r>
              <a:rPr lang="en-IE" dirty="0" smtClean="0"/>
              <a:t> it means LEGAL REMEDIES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Repeating points you already made (i.e. Padding)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Writing </a:t>
            </a:r>
            <a:r>
              <a:rPr lang="en-IE" i="1" dirty="0" smtClean="0"/>
              <a:t>non sequiturs</a:t>
            </a:r>
            <a:r>
              <a:rPr lang="en-IE" dirty="0" smtClean="0"/>
              <a:t> (meaningless comments which have no bearing on the answer) i.e. Padding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In particular </a:t>
            </a:r>
            <a:r>
              <a:rPr lang="en-IE" b="1" dirty="0" smtClean="0"/>
              <a:t>repeating back the assignment description to me gets ZERO marks!</a:t>
            </a:r>
            <a:r>
              <a:rPr lang="en-IE" dirty="0" smtClean="0"/>
              <a:t> i.e. </a:t>
            </a:r>
            <a:r>
              <a:rPr lang="en-IE" b="1" dirty="0" smtClean="0"/>
              <a:t>PADDING</a:t>
            </a: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endParaRPr lang="en-IE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IE" dirty="0" smtClean="0"/>
              <a:t>And despite my warning last week, once again a </a:t>
            </a:r>
            <a:r>
              <a:rPr lang="en-IE" b="1" dirty="0" smtClean="0"/>
              <a:t>total lack </a:t>
            </a:r>
            <a:r>
              <a:rPr lang="en-IE" dirty="0" smtClean="0"/>
              <a:t>of academic referencing and </a:t>
            </a:r>
            <a:r>
              <a:rPr lang="en-IE" b="1" u="sng" dirty="0" smtClean="0"/>
              <a:t>citations</a:t>
            </a:r>
            <a:r>
              <a:rPr lang="en-IE" dirty="0" smtClean="0"/>
              <a:t> for facts</a:t>
            </a:r>
          </a:p>
          <a:p>
            <a:pPr marL="971550" lvl="1" indent="-514350">
              <a:buFont typeface="+mj-lt"/>
              <a:buAutoNum type="arabicPeriod"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Last week’s group task is VERY typical in a corporation, especially for new employees who tend to get assigned grunt work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It only takes someone experienced about TWO HOURS to do that task </a:t>
            </a:r>
            <a:r>
              <a:rPr lang="en-GB" b="1" u="sng" dirty="0" smtClean="0"/>
              <a:t>alone</a:t>
            </a:r>
            <a:r>
              <a:rPr lang="en-GB" dirty="0" smtClean="0"/>
              <a:t>. Even someone without experience shouldn’t take more than six hours, and a group of four should get it done in no time</a:t>
            </a:r>
          </a:p>
          <a:p>
            <a:endParaRPr lang="en-GB" dirty="0" smtClean="0"/>
          </a:p>
          <a:p>
            <a:r>
              <a:rPr lang="en-GB" dirty="0" smtClean="0"/>
              <a:t>If you handed up what you did last week you would get FIRED on the spot in most companies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 why do you think that you all did so badly?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week’s 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3222" indent="-514350">
              <a:buFont typeface="+mj-lt"/>
              <a:buAutoNum type="arabicPeriod"/>
            </a:pPr>
            <a:r>
              <a:rPr lang="en-GB" dirty="0" err="1" smtClean="0"/>
              <a:t>Manon</a:t>
            </a:r>
            <a:r>
              <a:rPr lang="en-GB" dirty="0" smtClean="0"/>
              <a:t>, </a:t>
            </a:r>
            <a:r>
              <a:rPr lang="en-GB" dirty="0" err="1" smtClean="0"/>
              <a:t>Sitra</a:t>
            </a:r>
            <a:r>
              <a:rPr lang="en-GB" dirty="0" smtClean="0"/>
              <a:t>, Anne-Charlotte, </a:t>
            </a:r>
            <a:r>
              <a:rPr lang="en-GB" dirty="0" err="1" smtClean="0"/>
              <a:t>Romain</a:t>
            </a: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r>
              <a:rPr lang="en-GB" dirty="0" smtClean="0"/>
              <a:t>Louis, Tanguy, Jeremy, Calvin</a:t>
            </a:r>
          </a:p>
          <a:p>
            <a:pPr marL="633222" indent="-514350">
              <a:buFont typeface="+mj-lt"/>
              <a:buAutoNum type="arabicPeriod"/>
            </a:pP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r>
              <a:rPr lang="en-GB" dirty="0" smtClean="0"/>
              <a:t>Camille, Leslie, Steven, </a:t>
            </a:r>
            <a:r>
              <a:rPr lang="en-GB" dirty="0" err="1" smtClean="0"/>
              <a:t>Rachida</a:t>
            </a: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endParaRPr lang="en-GB" dirty="0" smtClean="0"/>
          </a:p>
          <a:p>
            <a:pPr marL="633222" indent="-514350">
              <a:buFont typeface="+mj-lt"/>
              <a:buAutoNum type="arabicPeriod"/>
            </a:pPr>
            <a:r>
              <a:rPr lang="en-GB" dirty="0" err="1" smtClean="0"/>
              <a:t>Maxime</a:t>
            </a:r>
            <a:r>
              <a:rPr lang="en-GB" dirty="0" smtClean="0"/>
              <a:t>, </a:t>
            </a:r>
            <a:r>
              <a:rPr lang="en-GB" dirty="0" err="1" smtClean="0"/>
              <a:t>Clemence</a:t>
            </a:r>
            <a:r>
              <a:rPr lang="en-GB" dirty="0" smtClean="0"/>
              <a:t>, </a:t>
            </a:r>
            <a:r>
              <a:rPr lang="en-GB" dirty="0" err="1" smtClean="0"/>
              <a:t>Alexandre</a:t>
            </a:r>
            <a:r>
              <a:rPr lang="en-GB" dirty="0" smtClean="0"/>
              <a:t>, Julie, Hubert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Mayfair Set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is part two of a four part documentary</a:t>
            </a:r>
          </a:p>
          <a:p>
            <a:endParaRPr lang="en-GB" dirty="0" smtClean="0"/>
          </a:p>
          <a:p>
            <a:r>
              <a:rPr lang="en-GB" dirty="0" smtClean="0"/>
              <a:t>It details the history of how Finance became more powerful than government or the people in Britain in the 1970s</a:t>
            </a:r>
          </a:p>
          <a:p>
            <a:endParaRPr lang="en-GB" dirty="0" smtClean="0"/>
          </a:p>
          <a:p>
            <a:r>
              <a:rPr lang="en-GB" dirty="0" smtClean="0"/>
              <a:t>While it just studies Britain, it was very similar the world over. Why?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Mayfair Set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 the 1970s Finance gained power over a much larger slice of global wealth than in the past. Why?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Pension funds which were set up after WW2 (about 20-25% of global financial wealth)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Sovereign wealth funds set up by oil rich nations (about 10-15% of global financial wealth)</a:t>
            </a:r>
          </a:p>
          <a:p>
            <a:pPr marL="678942" indent="-514350">
              <a:buFont typeface="+mj-lt"/>
              <a:buAutoNum type="arabicPeriod"/>
            </a:pPr>
            <a:endParaRPr lang="en-GB" dirty="0" smtClean="0"/>
          </a:p>
          <a:p>
            <a:pPr marL="678942" indent="-514350"/>
            <a:r>
              <a:rPr lang="en-GB" dirty="0" smtClean="0"/>
              <a:t>Power over this wealth allows Finance to dictate policy to governments and labour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Mayfair Set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Crazily this has resulted in the following:</a:t>
            </a:r>
          </a:p>
          <a:p>
            <a:pPr lvl="1"/>
            <a:r>
              <a:rPr lang="en-GB" dirty="0" smtClean="0"/>
              <a:t>Young people are paid poorly and made jobless by the pension funds of their parents stripping the assets of companies</a:t>
            </a:r>
          </a:p>
          <a:p>
            <a:pPr lvl="1"/>
            <a:r>
              <a:rPr lang="en-GB" dirty="0" smtClean="0"/>
              <a:t>As the “baby boomers” retire, capital is going to become sucked out of companies in general</a:t>
            </a:r>
          </a:p>
          <a:p>
            <a:pPr lvl="1"/>
            <a:r>
              <a:rPr lang="en-GB" dirty="0" smtClean="0"/>
              <a:t>Therefore asset stripping is going to become much worse i.e. it will become more and more harder for young people to have good jobs and gain wealth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TOIEC prep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TOIEC prep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Tonight’s reading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Explain Tonight’s reading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This Week’s Group Task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Explain this week’s Group Task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Schedule for today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9.15am-9.45am: Review of last week’s grades</a:t>
            </a:r>
          </a:p>
          <a:p>
            <a:r>
              <a:rPr lang="en-IE" dirty="0" smtClean="0"/>
              <a:t>9.45am-11am: The Mayfair Set part 2</a:t>
            </a:r>
          </a:p>
          <a:p>
            <a:endParaRPr lang="en-IE" dirty="0" smtClean="0"/>
          </a:p>
          <a:p>
            <a:r>
              <a:rPr lang="en-IE" dirty="0" smtClean="0"/>
              <a:t>11.20am-12pm: Comprehension check on the Mayfair Set</a:t>
            </a:r>
          </a:p>
          <a:p>
            <a:r>
              <a:rPr lang="en-IE" dirty="0" smtClean="0"/>
              <a:t>12pm-12.20pm: TOEIC prep</a:t>
            </a:r>
          </a:p>
          <a:p>
            <a:r>
              <a:rPr lang="en-IE" dirty="0" smtClean="0"/>
              <a:t>12.20pm-12.40pm: Explain tonight’s reading</a:t>
            </a:r>
          </a:p>
          <a:p>
            <a:r>
              <a:rPr lang="en-IE" dirty="0" smtClean="0"/>
              <a:t>12.40pm-1pm: Explain this week’s group task</a:t>
            </a:r>
          </a:p>
          <a:p>
            <a:r>
              <a:rPr lang="en-IE" dirty="0" smtClean="0"/>
              <a:t>1pm-1.20pm: Group Work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Group Task Work Plans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Check Group </a:t>
            </a:r>
            <a:r>
              <a:rPr lang="en-IE" smtClean="0"/>
              <a:t>Task Work Plans</a:t>
            </a:r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Group 4 (</a:t>
            </a:r>
            <a:r>
              <a:rPr lang="en-GB" dirty="0" err="1" smtClean="0"/>
              <a:t>Clemence</a:t>
            </a:r>
            <a:r>
              <a:rPr lang="en-GB" dirty="0" smtClean="0"/>
              <a:t>, Julie, Louis, </a:t>
            </a:r>
            <a:r>
              <a:rPr lang="en-GB" dirty="0" err="1" smtClean="0"/>
              <a:t>Manon</a:t>
            </a:r>
            <a:r>
              <a:rPr lang="en-GB" dirty="0" smtClean="0"/>
              <a:t>, Steven) gave me some document which wasn’t the right one (at least this time it was in English!)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What do employers say about fresh Business School graduates?</a:t>
            </a:r>
          </a:p>
          <a:p>
            <a:pPr lvl="1"/>
            <a:r>
              <a:rPr lang="en-GB" dirty="0" smtClean="0"/>
              <a:t>About 20% of fresh graduates are seen as “</a:t>
            </a:r>
            <a:r>
              <a:rPr lang="en-GB" dirty="0" err="1" smtClean="0"/>
              <a:t>unhireable</a:t>
            </a:r>
            <a:r>
              <a:rPr lang="en-GB" dirty="0" smtClean="0"/>
              <a:t>” because they are so bad</a:t>
            </a:r>
          </a:p>
          <a:p>
            <a:pPr lvl="1"/>
            <a:r>
              <a:rPr lang="en-GB" dirty="0" smtClean="0"/>
              <a:t>About 75% of what remains are seen as needing very substantial further (re)training (i.e. Expensive)</a:t>
            </a:r>
          </a:p>
          <a:p>
            <a:pPr lvl="1"/>
            <a:r>
              <a:rPr lang="en-GB" dirty="0" smtClean="0"/>
              <a:t>Even about 10% regularly submit job applications that are incoherent. The question becomes, how did they possibly pass their degree?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What employers say is lacking in fresh graduates:</a:t>
            </a:r>
          </a:p>
          <a:p>
            <a:pPr marL="971550" lvl="1" indent="-514350"/>
            <a:r>
              <a:rPr lang="en-GB" dirty="0" smtClean="0"/>
              <a:t>Students are generally good at basic knowledge skills (reading, writing, maths), generally terrible at “applied skills”</a:t>
            </a:r>
          </a:p>
          <a:p>
            <a:pPr marL="678942" indent="-514350"/>
            <a:endParaRPr lang="en-GB" dirty="0" smtClean="0"/>
          </a:p>
          <a:p>
            <a:pPr marL="678942" indent="-514350"/>
            <a:r>
              <a:rPr lang="en-GB" dirty="0" smtClean="0"/>
              <a:t>What are “applied skills”?</a:t>
            </a:r>
          </a:p>
          <a:p>
            <a:pPr marL="971550" lvl="1" indent="-514350"/>
            <a:r>
              <a:rPr lang="en-GB" dirty="0" smtClean="0"/>
              <a:t>Critical Thinking</a:t>
            </a:r>
          </a:p>
          <a:p>
            <a:pPr marL="971550" lvl="1" indent="-514350"/>
            <a:r>
              <a:rPr lang="en-GB" dirty="0" smtClean="0"/>
              <a:t>Problem Solving</a:t>
            </a:r>
          </a:p>
          <a:p>
            <a:pPr marL="971550" lvl="1" indent="-514350"/>
            <a:r>
              <a:rPr lang="en-GB" dirty="0" err="1" smtClean="0"/>
              <a:t>Teamworking</a:t>
            </a:r>
            <a:endParaRPr lang="en-GB" dirty="0" smtClean="0"/>
          </a:p>
          <a:p>
            <a:pPr marL="971550" lvl="1" indent="-514350"/>
            <a:r>
              <a:rPr lang="en-GB" dirty="0" smtClean="0"/>
              <a:t>Work ethic and effective work habits</a:t>
            </a:r>
          </a:p>
          <a:p>
            <a:pPr marL="971550" lvl="1" indent="-514350"/>
            <a:r>
              <a:rPr lang="en-GB" dirty="0" smtClean="0"/>
              <a:t>Workload management</a:t>
            </a:r>
          </a:p>
          <a:p>
            <a:pPr marL="971550" lvl="1" indent="-514350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So if you want to get yourself a job, you need to demonstrate to employers: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That you can solve problems on your own without being hand held (“point and forget”)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That you can handle getting your work assignments done without someone telling you how to do them (“workload management” = working </a:t>
            </a:r>
            <a:r>
              <a:rPr lang="en-GB" b="1" i="1" dirty="0" smtClean="0"/>
              <a:t>effectively</a:t>
            </a:r>
            <a:r>
              <a:rPr lang="en-GB" dirty="0" smtClean="0"/>
              <a:t>, not necessarily working </a:t>
            </a:r>
            <a:r>
              <a:rPr lang="en-GB" b="1" i="1" dirty="0" smtClean="0"/>
              <a:t>hard</a:t>
            </a:r>
            <a:r>
              <a:rPr lang="en-GB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endParaRPr lang="en-GB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And increasingly, if you’re going into a knowledge industry, you MUST demonstrate critical thinking skills</a:t>
            </a:r>
          </a:p>
          <a:p>
            <a:pPr marL="971550" lvl="1" indent="-514350">
              <a:buFont typeface="+mj-lt"/>
              <a:buAutoNum type="arabicPeriod"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What does this mean?</a:t>
            </a:r>
          </a:p>
          <a:p>
            <a:endParaRPr lang="en-GB" dirty="0" smtClean="0"/>
          </a:p>
          <a:p>
            <a:r>
              <a:rPr lang="en-GB" dirty="0" smtClean="0"/>
              <a:t>Increasingly Business wants employees who are </a:t>
            </a:r>
            <a:r>
              <a:rPr lang="en-GB" b="1" dirty="0" smtClean="0"/>
              <a:t>researchers</a:t>
            </a:r>
            <a:r>
              <a:rPr lang="en-GB" dirty="0" smtClean="0"/>
              <a:t> and </a:t>
            </a:r>
            <a:r>
              <a:rPr lang="en-GB" b="1" dirty="0" smtClean="0"/>
              <a:t>problem solvers</a:t>
            </a:r>
            <a:endParaRPr lang="en-GB" dirty="0" smtClean="0"/>
          </a:p>
          <a:p>
            <a:pPr lvl="1"/>
            <a:r>
              <a:rPr lang="en-GB" dirty="0" smtClean="0"/>
              <a:t>This implies the ability to process large amounts of information very quickly and reach a good understanding of it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And the ability to spot potential problems/niches/opportunities which will add to Business value</a:t>
            </a:r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Unfortunately most Business Schools (and the Western education system) are lousy at teaching either of these</a:t>
            </a:r>
          </a:p>
          <a:p>
            <a:endParaRPr lang="en-GB" dirty="0" smtClean="0"/>
          </a:p>
          <a:p>
            <a:r>
              <a:rPr lang="en-GB" dirty="0" smtClean="0"/>
              <a:t>Somehow students are supposed to just “know” these things automatically</a:t>
            </a:r>
          </a:p>
          <a:p>
            <a:endParaRPr lang="en-GB" dirty="0" smtClean="0"/>
          </a:p>
          <a:p>
            <a:r>
              <a:rPr lang="en-GB" dirty="0" smtClean="0"/>
              <a:t>However they can be taught ...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week’s grades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 haven’t seen the exam scripts yet but ...</a:t>
            </a:r>
          </a:p>
          <a:p>
            <a:endParaRPr lang="en-GB" dirty="0" smtClean="0"/>
          </a:p>
          <a:p>
            <a:r>
              <a:rPr lang="en-GB" dirty="0" smtClean="0"/>
              <a:t>Last week’s Group Task Reports were not very good</a:t>
            </a:r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Why?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1987</TotalTime>
  <Words>855</Words>
  <Application>Microsoft Office PowerPoint</Application>
  <PresentationFormat>On-screen Show (4:3)</PresentationFormat>
  <Paragraphs>105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Module</vt:lpstr>
      <vt:lpstr>Week 7: Banking and Finance  Monday 7th March</vt:lpstr>
      <vt:lpstr>Schedule for today</vt:lpstr>
      <vt:lpstr>Last week’s grades</vt:lpstr>
      <vt:lpstr>Last week’s grades</vt:lpstr>
      <vt:lpstr>Last week’s grades</vt:lpstr>
      <vt:lpstr>Last week’s grades</vt:lpstr>
      <vt:lpstr>Last week’s grades</vt:lpstr>
      <vt:lpstr>Last week’s grades</vt:lpstr>
      <vt:lpstr>Last week’s grades</vt:lpstr>
      <vt:lpstr>Last week’s grades</vt:lpstr>
      <vt:lpstr>Last week’s grades</vt:lpstr>
      <vt:lpstr>Last week’s grades</vt:lpstr>
      <vt:lpstr>This week’s groups</vt:lpstr>
      <vt:lpstr>The Mayfair Set</vt:lpstr>
      <vt:lpstr>The Mayfair Set</vt:lpstr>
      <vt:lpstr>The Mayfair Set</vt:lpstr>
      <vt:lpstr>TOIEC prep</vt:lpstr>
      <vt:lpstr>Tonight’s reading</vt:lpstr>
      <vt:lpstr>This Week’s Group Task</vt:lpstr>
      <vt:lpstr>Group Task Work Plans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102</cp:revision>
  <dcterms:created xsi:type="dcterms:W3CDTF">2006-08-16T00:00:00Z</dcterms:created>
  <dcterms:modified xsi:type="dcterms:W3CDTF">2011-03-07T16:18:20Z</dcterms:modified>
</cp:coreProperties>
</file>