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handoutMasterIdLst>
    <p:handoutMasterId r:id="rId27"/>
  </p:handoutMasterIdLst>
  <p:sldIdLst>
    <p:sldId id="256" r:id="rId2"/>
    <p:sldId id="267" r:id="rId3"/>
    <p:sldId id="309" r:id="rId4"/>
    <p:sldId id="307" r:id="rId5"/>
    <p:sldId id="308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17" r:id="rId21"/>
    <p:sldId id="325" r:id="rId22"/>
    <p:sldId id="326" r:id="rId23"/>
    <p:sldId id="303" r:id="rId24"/>
    <p:sldId id="304" r:id="rId25"/>
    <p:sldId id="306" r:id="rId26"/>
  </p:sldIdLst>
  <p:sldSz cx="9144000" cy="6858000" type="screen4x3"/>
  <p:notesSz cx="9874250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98" autoAdjust="0"/>
    <p:restoredTop sz="94614" autoAdjust="0"/>
  </p:normalViewPr>
  <p:slideViewPr>
    <p:cSldViewPr>
      <p:cViewPr varScale="1">
        <p:scale>
          <a:sx n="106" d="100"/>
          <a:sy n="106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ediacentre\shared\CEC\Class%20Lis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ediacentre\shared\CEC\Class%20Li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v>Frequency</c:v>
          </c:tx>
          <c:cat>
            <c:strRef>
              <c:f>'Week 4'!$M$3:$M$13</c:f>
              <c:strCache>
                <c:ptCount val="11"/>
                <c:pt idx="0">
                  <c:v>0%</c:v>
                </c:pt>
                <c:pt idx="1">
                  <c:v>5%</c:v>
                </c:pt>
                <c:pt idx="2">
                  <c:v>50%</c:v>
                </c:pt>
                <c:pt idx="3">
                  <c:v>55%</c:v>
                </c:pt>
                <c:pt idx="4">
                  <c:v>60%</c:v>
                </c:pt>
                <c:pt idx="5">
                  <c:v>65%</c:v>
                </c:pt>
                <c:pt idx="6">
                  <c:v>70%</c:v>
                </c:pt>
                <c:pt idx="7">
                  <c:v>75%</c:v>
                </c:pt>
                <c:pt idx="8">
                  <c:v>80%</c:v>
                </c:pt>
                <c:pt idx="9">
                  <c:v>85%</c:v>
                </c:pt>
                <c:pt idx="10">
                  <c:v>More</c:v>
                </c:pt>
              </c:strCache>
            </c:strRef>
          </c:cat>
          <c:val>
            <c:numRef>
              <c:f>'Week 4'!$N$3:$N$13</c:f>
              <c:numCache>
                <c:formatCode>General</c:formatCode>
                <c:ptCount val="11"/>
                <c:pt idx="0">
                  <c:v>3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</c:numCache>
            </c:numRef>
          </c:val>
        </c:ser>
        <c:axId val="53414912"/>
        <c:axId val="58811520"/>
      </c:barChart>
      <c:catAx>
        <c:axId val="5341491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Bin</a:t>
                </a:r>
              </a:p>
            </c:rich>
          </c:tx>
          <c:layout/>
        </c:title>
        <c:tickLblPos val="nextTo"/>
        <c:crossAx val="58811520"/>
        <c:crosses val="autoZero"/>
        <c:auto val="1"/>
        <c:lblAlgn val="ctr"/>
        <c:lblOffset val="100"/>
      </c:catAx>
      <c:valAx>
        <c:axId val="58811520"/>
        <c:scaling>
          <c:orientation val="minMax"/>
          <c:max val="4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GB"/>
                  <a:t>Frequency</a:t>
                </a:r>
              </a:p>
            </c:rich>
          </c:tx>
          <c:layout/>
        </c:title>
        <c:numFmt formatCode="General" sourceLinked="1"/>
        <c:tickLblPos val="nextTo"/>
        <c:crossAx val="53414912"/>
        <c:crosses val="autoZero"/>
        <c:crossBetween val="between"/>
        <c:majorUnit val="1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IE"/>
  <c:style val="26"/>
  <c:chart>
    <c:plotArea>
      <c:layout/>
      <c:barChart>
        <c:barDir val="col"/>
        <c:grouping val="clustered"/>
        <c:ser>
          <c:idx val="0"/>
          <c:order val="0"/>
          <c:tx>
            <c:strRef>
              <c:f>'Week 4'!$F$3</c:f>
              <c:strCache>
                <c:ptCount val="1"/>
                <c:pt idx="0">
                  <c:v>Vocab</c:v>
                </c:pt>
              </c:strCache>
            </c:strRef>
          </c:tx>
          <c:val>
            <c:numRef>
              <c:f>'Week 4'!$F$4:$F$17</c:f>
              <c:numCache>
                <c:formatCode>0%</c:formatCode>
                <c:ptCount val="14"/>
                <c:pt idx="0">
                  <c:v>0.82857142857142863</c:v>
                </c:pt>
                <c:pt idx="1">
                  <c:v>0.72857142857142854</c:v>
                </c:pt>
                <c:pt idx="2">
                  <c:v>0.81428571428571428</c:v>
                </c:pt>
                <c:pt idx="3">
                  <c:v>0.61428571428571432</c:v>
                </c:pt>
                <c:pt idx="4">
                  <c:v>0.72857142857142854</c:v>
                </c:pt>
                <c:pt idx="5">
                  <c:v>0.65714285714285714</c:v>
                </c:pt>
                <c:pt idx="6">
                  <c:v>0.45714285714285713</c:v>
                </c:pt>
                <c:pt idx="7">
                  <c:v>0.5714285714285714</c:v>
                </c:pt>
                <c:pt idx="8">
                  <c:v>0.62857142857142856</c:v>
                </c:pt>
                <c:pt idx="9">
                  <c:v>0.5714285714285714</c:v>
                </c:pt>
                <c:pt idx="10">
                  <c:v>0.51428571428571423</c:v>
                </c:pt>
                <c:pt idx="11">
                  <c:v>0.58571428571428574</c:v>
                </c:pt>
                <c:pt idx="12">
                  <c:v>0.48571428571428571</c:v>
                </c:pt>
                <c:pt idx="13">
                  <c:v>0.4</c:v>
                </c:pt>
              </c:numCache>
            </c:numRef>
          </c:val>
        </c:ser>
        <c:ser>
          <c:idx val="1"/>
          <c:order val="1"/>
          <c:tx>
            <c:strRef>
              <c:f>'Week 4'!$G$3</c:f>
              <c:strCache>
                <c:ptCount val="1"/>
                <c:pt idx="0">
                  <c:v>Written</c:v>
                </c:pt>
              </c:strCache>
            </c:strRef>
          </c:tx>
          <c:val>
            <c:numRef>
              <c:f>'Week 4'!$G$4:$G$17</c:f>
              <c:numCache>
                <c:formatCode>0%</c:formatCode>
                <c:ptCount val="14"/>
                <c:pt idx="0">
                  <c:v>0.9</c:v>
                </c:pt>
                <c:pt idx="1">
                  <c:v>0.6</c:v>
                </c:pt>
                <c:pt idx="2">
                  <c:v>0.65</c:v>
                </c:pt>
                <c:pt idx="3">
                  <c:v>0.65</c:v>
                </c:pt>
                <c:pt idx="4">
                  <c:v>0.65</c:v>
                </c:pt>
                <c:pt idx="5">
                  <c:v>0.55000000000000004</c:v>
                </c:pt>
                <c:pt idx="6">
                  <c:v>0.7</c:v>
                </c:pt>
                <c:pt idx="7">
                  <c:v>0.6</c:v>
                </c:pt>
                <c:pt idx="8">
                  <c:v>0.6</c:v>
                </c:pt>
                <c:pt idx="9">
                  <c:v>0.65</c:v>
                </c:pt>
                <c:pt idx="10">
                  <c:v>0.6</c:v>
                </c:pt>
                <c:pt idx="11">
                  <c:v>0.65</c:v>
                </c:pt>
                <c:pt idx="12">
                  <c:v>0.55000000000000004</c:v>
                </c:pt>
                <c:pt idx="13">
                  <c:v>0.6</c:v>
                </c:pt>
              </c:numCache>
            </c:numRef>
          </c:val>
        </c:ser>
        <c:ser>
          <c:idx val="2"/>
          <c:order val="2"/>
          <c:tx>
            <c:strRef>
              <c:f>'Week 4'!$H$3</c:f>
              <c:strCache>
                <c:ptCount val="1"/>
                <c:pt idx="0">
                  <c:v>Project</c:v>
                </c:pt>
              </c:strCache>
            </c:strRef>
          </c:tx>
          <c:val>
            <c:numRef>
              <c:f>'Week 4'!$H$4:$H$17</c:f>
              <c:numCache>
                <c:formatCode>0%</c:formatCode>
                <c:ptCount val="14"/>
                <c:pt idx="0">
                  <c:v>0.65</c:v>
                </c:pt>
                <c:pt idx="1">
                  <c:v>0.65</c:v>
                </c:pt>
                <c:pt idx="2">
                  <c:v>0.4</c:v>
                </c:pt>
                <c:pt idx="3">
                  <c:v>0.6</c:v>
                </c:pt>
                <c:pt idx="4">
                  <c:v>0.4</c:v>
                </c:pt>
                <c:pt idx="5">
                  <c:v>0.6</c:v>
                </c:pt>
                <c:pt idx="6">
                  <c:v>0.65</c:v>
                </c:pt>
                <c:pt idx="7">
                  <c:v>0.5</c:v>
                </c:pt>
                <c:pt idx="8">
                  <c:v>0.4</c:v>
                </c:pt>
                <c:pt idx="9">
                  <c:v>0.4</c:v>
                </c:pt>
                <c:pt idx="10">
                  <c:v>0.65</c:v>
                </c:pt>
                <c:pt idx="11">
                  <c:v>0.4</c:v>
                </c:pt>
                <c:pt idx="12">
                  <c:v>0.5</c:v>
                </c:pt>
                <c:pt idx="13">
                  <c:v>0.5</c:v>
                </c:pt>
              </c:numCache>
            </c:numRef>
          </c:val>
        </c:ser>
        <c:axId val="53411840"/>
        <c:axId val="53474048"/>
      </c:barChart>
      <c:catAx>
        <c:axId val="53411840"/>
        <c:scaling>
          <c:orientation val="minMax"/>
        </c:scaling>
        <c:axPos val="b"/>
        <c:tickLblPos val="nextTo"/>
        <c:crossAx val="53474048"/>
        <c:crosses val="autoZero"/>
        <c:auto val="1"/>
        <c:lblAlgn val="ctr"/>
        <c:lblOffset val="100"/>
      </c:catAx>
      <c:valAx>
        <c:axId val="53474048"/>
        <c:scaling>
          <c:orientation val="minMax"/>
          <c:min val="0.30000000000000032"/>
        </c:scaling>
        <c:axPos val="l"/>
        <c:majorGridlines/>
        <c:numFmt formatCode="0%" sourceLinked="1"/>
        <c:tickLblPos val="nextTo"/>
        <c:crossAx val="53411840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3123" y="0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6187F-F307-4310-A7E3-810535E2EFB5}" type="datetimeFigureOut">
              <a:rPr lang="en-IE" smtClean="0"/>
              <a:pPr/>
              <a:t>02/03/2011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3123" y="6456612"/>
            <a:ext cx="4278842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0CEF0-4118-4B22-BB79-644B293772EB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Week 6: International Law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sz="3100" dirty="0" smtClean="0"/>
              <a:t>Wednesday 2</a:t>
            </a:r>
            <a:r>
              <a:rPr lang="en-GB" sz="3100" baseline="30000" dirty="0" smtClean="0"/>
              <a:t>nd</a:t>
            </a:r>
            <a:r>
              <a:rPr lang="en-GB" sz="3100" dirty="0" smtClean="0"/>
              <a:t> </a:t>
            </a:r>
            <a:r>
              <a:rPr lang="en-GB" sz="3100" dirty="0" smtClean="0"/>
              <a:t>March</a:t>
            </a:r>
            <a:endParaRPr lang="en-GB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Mr. Niall Douglas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Vocab</a:t>
            </a:r>
            <a:r>
              <a:rPr lang="en-IE" dirty="0" smtClean="0"/>
              <a:t> and Comprehension Check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Vocab</a:t>
            </a:r>
            <a:r>
              <a:rPr lang="en-IE" dirty="0" smtClean="0"/>
              <a:t> and Comprehension Check</a:t>
            </a:r>
            <a:endParaRPr lang="en-I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Some viral videos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Remember me telling you about </a:t>
            </a:r>
            <a:r>
              <a:rPr lang="en-IE" dirty="0" err="1" smtClean="0"/>
              <a:t>KitKat</a:t>
            </a:r>
            <a:r>
              <a:rPr lang="en-IE" dirty="0" smtClean="0"/>
              <a:t> adverts on YouTube?</a:t>
            </a:r>
            <a:endParaRPr lang="en-I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Company Law (Tonight’s Reading)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Tonight’s reading is on Company Law differences in the EU (fun!)</a:t>
            </a:r>
          </a:p>
          <a:p>
            <a:endParaRPr lang="en-IE" dirty="0" smtClean="0"/>
          </a:p>
          <a:p>
            <a:r>
              <a:rPr lang="en-IE" dirty="0" smtClean="0"/>
              <a:t>So here’s how a company comes to exist ...</a:t>
            </a:r>
            <a:endParaRPr lang="en-I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There are several main types of business: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A sole trader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A partnership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A private company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A public company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A Cooperative</a:t>
            </a:r>
            <a:endParaRPr lang="en-I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A sole trader is an individual who simply goes into business</a:t>
            </a:r>
          </a:p>
          <a:p>
            <a:endParaRPr lang="en-IE" dirty="0" smtClean="0"/>
          </a:p>
          <a:p>
            <a:r>
              <a:rPr lang="en-IE" dirty="0" smtClean="0"/>
              <a:t>Business income is counted as personal income for taxation, BUT you can register for VAT and therefore deduct 15-25% from your costs</a:t>
            </a:r>
          </a:p>
          <a:p>
            <a:endParaRPr lang="en-IE" dirty="0" smtClean="0"/>
          </a:p>
          <a:p>
            <a:r>
              <a:rPr lang="en-IE" dirty="0" smtClean="0"/>
              <a:t>No registration is required except for VAT deductions. You could start tomorrow!</a:t>
            </a:r>
            <a:endParaRPr lang="en-I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Partnerships involve more than one person coming together to operate a business</a:t>
            </a:r>
          </a:p>
          <a:p>
            <a:endParaRPr lang="en-IE" dirty="0" smtClean="0"/>
          </a:p>
          <a:p>
            <a:r>
              <a:rPr lang="en-IE" dirty="0" smtClean="0"/>
              <a:t>Business income is still taxed as personal income</a:t>
            </a:r>
          </a:p>
          <a:p>
            <a:endParaRPr lang="en-IE" dirty="0" smtClean="0"/>
          </a:p>
          <a:p>
            <a:r>
              <a:rPr lang="en-IE" dirty="0" smtClean="0"/>
              <a:t>They don’t offer much more than being a sole trader</a:t>
            </a:r>
          </a:p>
          <a:p>
            <a:endParaRPr lang="en-IE" dirty="0" smtClean="0"/>
          </a:p>
          <a:p>
            <a:r>
              <a:rPr lang="en-IE" dirty="0" smtClean="0"/>
              <a:t>However again, they are very easy to form – no registration required!</a:t>
            </a:r>
            <a:endParaRPr lang="en-IE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IE" dirty="0" smtClean="0"/>
              <a:t>A private company is a “legal person” with separate legal identity</a:t>
            </a:r>
          </a:p>
          <a:p>
            <a:endParaRPr lang="en-IE" dirty="0" smtClean="0"/>
          </a:p>
          <a:p>
            <a:r>
              <a:rPr lang="en-IE" dirty="0" smtClean="0"/>
              <a:t>It can separately own property, has its own taxes and has </a:t>
            </a:r>
            <a:r>
              <a:rPr lang="en-IE" b="1" dirty="0" smtClean="0"/>
              <a:t>limited liability</a:t>
            </a:r>
            <a:endParaRPr lang="en-IE" dirty="0" smtClean="0"/>
          </a:p>
          <a:p>
            <a:pPr lvl="1"/>
            <a:r>
              <a:rPr lang="en-IE" dirty="0" smtClean="0"/>
              <a:t>In other words, no matter what happens its owners can NEVER lose more money than they invest</a:t>
            </a:r>
          </a:p>
          <a:p>
            <a:endParaRPr lang="en-IE" dirty="0" smtClean="0"/>
          </a:p>
          <a:p>
            <a:r>
              <a:rPr lang="en-IE" dirty="0" smtClean="0"/>
              <a:t>A private company has shares and lots of people can co-own the company. In the EU, a single person can own all the shares i.e. “a single member company” and if they do they can avoid holding Annual General Meetings  (AGMs) and get other advantages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A private company must register itself with the government (in Ireland and Britain this department is called “Companies House”). It must provide to the government:</a:t>
            </a:r>
          </a:p>
          <a:p>
            <a:pPr lvl="1"/>
            <a:r>
              <a:rPr lang="en-IE" dirty="0" smtClean="0"/>
              <a:t>A “governing instrument” – this is a notarised legal document specifying the rules for the company</a:t>
            </a:r>
          </a:p>
          <a:p>
            <a:pPr lvl="1"/>
            <a:r>
              <a:rPr lang="en-IE" dirty="0" smtClean="0"/>
              <a:t>At least TWO directors and ONE company secretary (the secretary can also be a director)</a:t>
            </a:r>
          </a:p>
          <a:p>
            <a:pPr lvl="1"/>
            <a:r>
              <a:rPr lang="en-IE" dirty="0" smtClean="0"/>
              <a:t>Annual accounts showing the true state of the company. These must be </a:t>
            </a:r>
            <a:r>
              <a:rPr lang="en-IE" b="1" dirty="0" smtClean="0"/>
              <a:t>audited</a:t>
            </a:r>
            <a:r>
              <a:rPr lang="en-IE" dirty="0" smtClean="0"/>
              <a:t> if turnover exceeds €1m each year</a:t>
            </a:r>
          </a:p>
          <a:p>
            <a:pPr lvl="1"/>
            <a:r>
              <a:rPr lang="en-IE" dirty="0" smtClean="0"/>
              <a:t>Who owns what shares at any time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A private company can take a while to be formed</a:t>
            </a:r>
          </a:p>
          <a:p>
            <a:pPr lvl="1"/>
            <a:r>
              <a:rPr lang="en-IE" dirty="0" smtClean="0"/>
              <a:t>Ireland is the fastest and cheapest in the EU – just ten days guaranteed maximum and €100 fee (and maybe €500 for the solicitor to write the legal instrument)</a:t>
            </a:r>
          </a:p>
          <a:p>
            <a:pPr lvl="1"/>
            <a:r>
              <a:rPr lang="en-IE" dirty="0" smtClean="0"/>
              <a:t>Poland is currently one the most expensive and slowest – taking over a year and costing €1000’s (this is about to change, they are adopting the Irish solution)</a:t>
            </a:r>
            <a:endParaRPr lang="en-IE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Lastly, a public company differs from a private company because it must offer its shares to the public on a </a:t>
            </a:r>
            <a:r>
              <a:rPr lang="en-IE" dirty="0" err="1" smtClean="0"/>
              <a:t>stockmarket</a:t>
            </a:r>
            <a:endParaRPr lang="en-IE" dirty="0" smtClean="0"/>
          </a:p>
          <a:p>
            <a:pPr lvl="1"/>
            <a:r>
              <a:rPr lang="en-IE" dirty="0" smtClean="0"/>
              <a:t>It must also do LOTS more regulation and overheads</a:t>
            </a:r>
          </a:p>
          <a:p>
            <a:endParaRPr lang="en-IE" dirty="0" smtClean="0"/>
          </a:p>
          <a:p>
            <a:r>
              <a:rPr lang="en-IE" dirty="0" smtClean="0"/>
              <a:t>And a cooperative is when a company is owned equally by its members, so one member = one share with no exceptions</a:t>
            </a:r>
          </a:p>
          <a:p>
            <a:pPr lvl="1"/>
            <a:r>
              <a:rPr lang="en-IE" dirty="0" smtClean="0"/>
              <a:t>In most EU countries cooperatives are very expensive and difficult to set up and operate. Governments dislike them as they challenge governmental monopoly of power</a:t>
            </a: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Schedule for today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9am-9.20am: Exam results</a:t>
            </a:r>
          </a:p>
          <a:p>
            <a:r>
              <a:rPr lang="en-IE" dirty="0" smtClean="0"/>
              <a:t>9.20am-9.30am: How to get a better grade</a:t>
            </a:r>
            <a:endParaRPr lang="en-IE" dirty="0" smtClean="0"/>
          </a:p>
          <a:p>
            <a:r>
              <a:rPr lang="en-IE" dirty="0" smtClean="0"/>
              <a:t>9.30am-11am</a:t>
            </a:r>
            <a:r>
              <a:rPr lang="en-IE" dirty="0" smtClean="0"/>
              <a:t>: </a:t>
            </a:r>
            <a:r>
              <a:rPr lang="en-IE" dirty="0" err="1" smtClean="0"/>
              <a:t>Vocab</a:t>
            </a:r>
            <a:r>
              <a:rPr lang="en-IE" dirty="0" smtClean="0"/>
              <a:t> and comprehension check</a:t>
            </a:r>
          </a:p>
          <a:p>
            <a:endParaRPr lang="en-IE" dirty="0" smtClean="0"/>
          </a:p>
          <a:p>
            <a:r>
              <a:rPr lang="en-IE" dirty="0" smtClean="0"/>
              <a:t>11.20am-11.40am: Company Law</a:t>
            </a:r>
            <a:endParaRPr lang="en-IE" dirty="0" smtClean="0"/>
          </a:p>
          <a:p>
            <a:r>
              <a:rPr lang="en-IE" dirty="0" smtClean="0"/>
              <a:t>11.40am-12.20pm: </a:t>
            </a:r>
            <a:r>
              <a:rPr lang="en-IE" dirty="0" smtClean="0"/>
              <a:t>Business </a:t>
            </a:r>
            <a:r>
              <a:rPr lang="en-IE" dirty="0" err="1" smtClean="0"/>
              <a:t>vocab</a:t>
            </a:r>
            <a:endParaRPr lang="en-IE" dirty="0" smtClean="0"/>
          </a:p>
          <a:p>
            <a:r>
              <a:rPr lang="en-IE" dirty="0" smtClean="0"/>
              <a:t>12.20pm-12.50pm: Pronunciation</a:t>
            </a:r>
            <a:endParaRPr lang="en-IE" dirty="0" smtClean="0"/>
          </a:p>
          <a:p>
            <a:r>
              <a:rPr lang="en-IE" dirty="0" smtClean="0"/>
              <a:t>12.50pm-1pm</a:t>
            </a:r>
            <a:r>
              <a:rPr lang="en-IE" dirty="0" smtClean="0"/>
              <a:t>: Explain tonight’s reading</a:t>
            </a:r>
          </a:p>
          <a:p>
            <a:r>
              <a:rPr lang="en-IE" dirty="0" smtClean="0"/>
              <a:t>1pm-1.20pm</a:t>
            </a:r>
            <a:r>
              <a:rPr lang="en-IE" dirty="0" smtClean="0"/>
              <a:t>: Check on group task work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By the way, a company secretary is NOT a real secretary</a:t>
            </a:r>
          </a:p>
          <a:p>
            <a:endParaRPr lang="en-IE" dirty="0" smtClean="0"/>
          </a:p>
          <a:p>
            <a:r>
              <a:rPr lang="en-IE" dirty="0" smtClean="0"/>
              <a:t>Historically the secretary is the most powerful person in a company because they are responsible for all legal matters and the company</a:t>
            </a:r>
          </a:p>
          <a:p>
            <a:endParaRPr lang="en-IE" dirty="0" smtClean="0"/>
          </a:p>
          <a:p>
            <a:r>
              <a:rPr lang="en-IE" dirty="0" smtClean="0"/>
              <a:t>The Directors give instructions, but the company secretary has the power to fire directors or override their orders</a:t>
            </a:r>
          </a:p>
          <a:p>
            <a:endParaRPr lang="en-IE" dirty="0" smtClean="0"/>
          </a:p>
          <a:p>
            <a:r>
              <a:rPr lang="en-IE" dirty="0" smtClean="0"/>
              <a:t>The Company Secretary can also be a Director</a:t>
            </a:r>
            <a:endParaRPr lang="en-IE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IE" dirty="0" smtClean="0"/>
              <a:t>Lastly, because companies are a separate legal person, they get their own taxes</a:t>
            </a:r>
            <a:endParaRPr lang="en-IE" dirty="0" smtClean="0"/>
          </a:p>
          <a:p>
            <a:pPr lvl="1"/>
            <a:r>
              <a:rPr lang="en-IE" dirty="0" smtClean="0"/>
              <a:t>Corporation Tax (12.5%-45% in the EU) is charged on any profits</a:t>
            </a:r>
            <a:endParaRPr lang="en-IE" dirty="0" smtClean="0"/>
          </a:p>
          <a:p>
            <a:pPr lvl="1"/>
            <a:r>
              <a:rPr lang="en-IE" dirty="0" smtClean="0"/>
              <a:t>“Close Company” Corporation Tax (+15%-35%) is </a:t>
            </a:r>
            <a:r>
              <a:rPr lang="en-IE" b="1" dirty="0" smtClean="0"/>
              <a:t>additionally</a:t>
            </a:r>
            <a:r>
              <a:rPr lang="en-IE" dirty="0" smtClean="0"/>
              <a:t> charged on any undistributed profits if the shareholders and directors are related as family</a:t>
            </a:r>
          </a:p>
          <a:p>
            <a:pPr lvl="1"/>
            <a:r>
              <a:rPr lang="en-IE" dirty="0" smtClean="0"/>
              <a:t>Payroll taxes (10%-45% in the EU) are charged on any wages or salaries paid to employees or directors</a:t>
            </a:r>
          </a:p>
          <a:p>
            <a:pPr lvl="1"/>
            <a:r>
              <a:rPr lang="en-IE" dirty="0" smtClean="0"/>
              <a:t>Dividend Withholding Taxes (20%-40% in the EU) are charged on any non-business payments to others OR non-salary payments to anyone who is a shareholder</a:t>
            </a:r>
          </a:p>
          <a:p>
            <a:pPr lvl="1"/>
            <a:r>
              <a:rPr lang="en-IE" dirty="0" smtClean="0"/>
              <a:t>Professional Service Withholding Taxes (20%-40% in the EU) are charged to any business payment involving a non-trade person</a:t>
            </a:r>
          </a:p>
          <a:p>
            <a:pPr lvl="1"/>
            <a:r>
              <a:rPr lang="en-IE" dirty="0" smtClean="0"/>
              <a:t>Investment Taxes (15%-30%) are charged on income if the company saves or invests money e.g. In a bank savings account</a:t>
            </a:r>
            <a:endParaRPr lang="en-I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Company Law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smtClean="0"/>
              <a:t>With all these taxes, why bother setting up a company?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Limited liability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You can creatively deduct all sorts of “expenses” from revenues to minimise profits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You can funnel profits through Ireland to avail of its 12.5% corporation tax and funnel products through the Island of Jersey to avoid paying any VAT (this is what Amazon does)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If you’re clever, you can halve the costs of running a business (ESPECIALLY in France)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Business </a:t>
            </a:r>
            <a:r>
              <a:rPr lang="en-IE" dirty="0" err="1" smtClean="0"/>
              <a:t>Vocab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Multiple choice Business </a:t>
            </a:r>
            <a:r>
              <a:rPr lang="en-IE" dirty="0" err="1" smtClean="0"/>
              <a:t>Vocab</a:t>
            </a:r>
            <a:r>
              <a:rPr lang="en-IE" dirty="0" smtClean="0"/>
              <a:t> ...</a:t>
            </a:r>
            <a:endParaRPr lang="en-I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Tonight’s reading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Explain Tonight’s reading</a:t>
            </a:r>
            <a:endParaRPr lang="en-I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Group Task Work Plans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Check Group </a:t>
            </a:r>
            <a:r>
              <a:rPr lang="en-IE" smtClean="0"/>
              <a:t>Task Work Plans</a:t>
            </a:r>
            <a:endParaRPr lang="en-I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 Results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smtClean="0"/>
              <a:t>Average, Max, Min in </a:t>
            </a:r>
            <a:r>
              <a:rPr lang="en-IE" dirty="0" err="1" smtClean="0"/>
              <a:t>Vocab</a:t>
            </a:r>
            <a:r>
              <a:rPr lang="en-IE" dirty="0" smtClean="0"/>
              <a:t>: 61%, 83%, 40%</a:t>
            </a:r>
          </a:p>
          <a:p>
            <a:endParaRPr lang="en-IE" dirty="0" smtClean="0"/>
          </a:p>
          <a:p>
            <a:r>
              <a:rPr lang="en-IE" dirty="0" smtClean="0"/>
              <a:t>Average, Max, Min in Written: 64%, 90%, 55%</a:t>
            </a:r>
          </a:p>
          <a:p>
            <a:endParaRPr lang="en-IE" dirty="0" smtClean="0"/>
          </a:p>
          <a:p>
            <a:r>
              <a:rPr lang="en-IE" dirty="0" smtClean="0"/>
              <a:t>Average, Max, Min in Project: 53%, 65%, 40%</a:t>
            </a:r>
          </a:p>
          <a:p>
            <a:endParaRPr lang="en-IE" dirty="0" smtClean="0"/>
          </a:p>
          <a:p>
            <a:endParaRPr lang="en-IE" dirty="0" smtClean="0"/>
          </a:p>
          <a:p>
            <a:r>
              <a:rPr lang="en-IE" b="1" dirty="0" smtClean="0"/>
              <a:t>Average, Max, Min in Class: 62%, 81%, 53%</a:t>
            </a:r>
            <a:endParaRPr lang="en-IE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 Results</a:t>
            </a: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Exam Results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74825"/>
          <a:ext cx="8229600" cy="4625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Getting a better grade 1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/>
              <a:t>People who did better in </a:t>
            </a:r>
            <a:r>
              <a:rPr lang="en-IE" dirty="0" err="1" smtClean="0"/>
              <a:t>vocab</a:t>
            </a:r>
            <a:r>
              <a:rPr lang="en-IE" dirty="0" smtClean="0"/>
              <a:t> tended to do slightly better in the written, but that performance in the two is not linked (0.46 correlation, 0.005 covariance)</a:t>
            </a:r>
          </a:p>
          <a:p>
            <a:endParaRPr lang="en-IE" dirty="0" smtClean="0"/>
          </a:p>
          <a:p>
            <a:r>
              <a:rPr lang="en-IE" dirty="0" smtClean="0"/>
              <a:t>Tends to imply studying the </a:t>
            </a:r>
            <a:r>
              <a:rPr lang="en-IE" dirty="0" err="1" smtClean="0"/>
              <a:t>vocab</a:t>
            </a:r>
            <a:r>
              <a:rPr lang="en-IE" dirty="0" smtClean="0"/>
              <a:t> != studying the readings</a:t>
            </a:r>
          </a:p>
          <a:p>
            <a:endParaRPr lang="en-IE" dirty="0" smtClean="0"/>
          </a:p>
          <a:p>
            <a:r>
              <a:rPr lang="en-IE" dirty="0" smtClean="0"/>
              <a:t>I figure therefore that I better explain what I look for in essays and written answers ...</a:t>
            </a:r>
            <a:endParaRPr lang="en-I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Getting a better grade 2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What I look for in written answers:</a:t>
            </a:r>
          </a:p>
          <a:p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Evidence of reading (regurgitation) = 55%+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Evidence of understanding (first order inferences) = 60%+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Evidence of argument (second order inferences) = 65%+</a:t>
            </a:r>
          </a:p>
          <a:p>
            <a:pPr marL="971550" lvl="1" indent="-514350">
              <a:buFont typeface="+mj-lt"/>
              <a:buAutoNum type="arabicPeriod"/>
            </a:pPr>
            <a:endParaRPr lang="en-IE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IE" dirty="0" smtClean="0"/>
              <a:t>Evidence of intelligence (third order inferences and beyond) = 70% and beyond+</a:t>
            </a:r>
            <a:endParaRPr lang="en-I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Getting a better grade 3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IE" dirty="0" smtClean="0"/>
              <a:t>Each lecturer has their own personal preference for grading</a:t>
            </a:r>
          </a:p>
          <a:p>
            <a:pPr lvl="1"/>
            <a:r>
              <a:rPr lang="en-IE" dirty="0" smtClean="0"/>
              <a:t>In some subjects (e.g. Languages, History, Philosophy, Management) two lecturers can give grades varying by 20% for the same essay or exam question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In British and Irish universities, qualitative subjects have a typical maximum grade of 75%</a:t>
            </a:r>
          </a:p>
          <a:p>
            <a:pPr lvl="1"/>
            <a:endParaRPr lang="en-IE" dirty="0" smtClean="0"/>
          </a:p>
          <a:p>
            <a:pPr lvl="1"/>
            <a:r>
              <a:rPr lang="en-IE" dirty="0" smtClean="0"/>
              <a:t>In quantitative subjects (e.g. Economics, Maths) grades only vary by 5%. And the typical maximum grade is 95%!</a:t>
            </a:r>
            <a:endParaRPr lang="en-I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smtClean="0"/>
              <a:t>Getting a better grade 4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/>
              <a:t>HOWEVER far more top grades are given out in some subjects. In Britain, 20% of Philosophy students get the top grade, so it is therefore “worth” less (most Philosophy graduates can only find work in McDonalds or cleaning)</a:t>
            </a:r>
          </a:p>
          <a:p>
            <a:endParaRPr lang="en-IE" dirty="0" smtClean="0"/>
          </a:p>
          <a:p>
            <a:r>
              <a:rPr lang="en-IE" dirty="0" smtClean="0"/>
              <a:t>Compared to just 8% for Business Students</a:t>
            </a:r>
          </a:p>
          <a:p>
            <a:endParaRPr lang="en-IE" dirty="0" smtClean="0"/>
          </a:p>
          <a:p>
            <a:r>
              <a:rPr lang="en-IE" dirty="0" smtClean="0"/>
              <a:t>Compared to just 3-5% for Economics Students</a:t>
            </a:r>
          </a:p>
          <a:p>
            <a:endParaRPr lang="en-IE" dirty="0" smtClean="0"/>
          </a:p>
          <a:p>
            <a:r>
              <a:rPr lang="en-IE" dirty="0" smtClean="0"/>
              <a:t>Each subject has its own peculiar style – it penalises interdisciplinary studies!!!</a:t>
            </a:r>
            <a:endParaRPr lang="en-IE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1636</TotalTime>
  <Words>1253</Words>
  <Application>Microsoft Office PowerPoint</Application>
  <PresentationFormat>On-screen Show (4:3)</PresentationFormat>
  <Paragraphs>140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Module</vt:lpstr>
      <vt:lpstr>Week 6: International Law  Wednesday 2nd March</vt:lpstr>
      <vt:lpstr>Schedule for today</vt:lpstr>
      <vt:lpstr>Exam Results</vt:lpstr>
      <vt:lpstr>Exam Results</vt:lpstr>
      <vt:lpstr>Exam Results</vt:lpstr>
      <vt:lpstr>Getting a better grade 1</vt:lpstr>
      <vt:lpstr>Getting a better grade 2</vt:lpstr>
      <vt:lpstr>Getting a better grade 3</vt:lpstr>
      <vt:lpstr>Getting a better grade 4</vt:lpstr>
      <vt:lpstr>Vocab and Comprehension Check</vt:lpstr>
      <vt:lpstr>Some viral videos</vt:lpstr>
      <vt:lpstr>Company Law (Tonight’s Reading)</vt:lpstr>
      <vt:lpstr>Company Law</vt:lpstr>
      <vt:lpstr>Company Law</vt:lpstr>
      <vt:lpstr>Company Law</vt:lpstr>
      <vt:lpstr>Company Law</vt:lpstr>
      <vt:lpstr>Company Law</vt:lpstr>
      <vt:lpstr>Company Law</vt:lpstr>
      <vt:lpstr>Company Law</vt:lpstr>
      <vt:lpstr>Company Law</vt:lpstr>
      <vt:lpstr>Company Law</vt:lpstr>
      <vt:lpstr>Company Law</vt:lpstr>
      <vt:lpstr>Business Vocab</vt:lpstr>
      <vt:lpstr>Tonight’s reading</vt:lpstr>
      <vt:lpstr>Group Task Work Plans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4: International Business</dc:title>
  <dc:creator/>
  <cp:lastModifiedBy>Niall Douglas</cp:lastModifiedBy>
  <cp:revision>97</cp:revision>
  <dcterms:created xsi:type="dcterms:W3CDTF">2006-08-16T00:00:00Z</dcterms:created>
  <dcterms:modified xsi:type="dcterms:W3CDTF">2011-03-02T06:57:18Z</dcterms:modified>
</cp:coreProperties>
</file>