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9"/>
  </p:handoutMasterIdLst>
  <p:sldIdLst>
    <p:sldId id="256" r:id="rId2"/>
    <p:sldId id="267" r:id="rId3"/>
    <p:sldId id="302" r:id="rId4"/>
    <p:sldId id="308" r:id="rId5"/>
    <p:sldId id="307" r:id="rId6"/>
    <p:sldId id="310" r:id="rId7"/>
    <p:sldId id="311" r:id="rId8"/>
    <p:sldId id="312" r:id="rId9"/>
    <p:sldId id="309" r:id="rId10"/>
    <p:sldId id="313" r:id="rId11"/>
    <p:sldId id="314" r:id="rId12"/>
    <p:sldId id="315" r:id="rId13"/>
    <p:sldId id="316" r:id="rId14"/>
    <p:sldId id="303" r:id="rId15"/>
    <p:sldId id="304" r:id="rId16"/>
    <p:sldId id="305" r:id="rId17"/>
    <p:sldId id="306" r:id="rId18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4" autoAdjust="0"/>
    <p:restoredTop sz="94614" autoAdjust="0"/>
  </p:normalViewPr>
  <p:slideViewPr>
    <p:cSldViewPr>
      <p:cViewPr varScale="1">
        <p:scale>
          <a:sx n="51" d="100"/>
          <a:sy n="51" d="100"/>
        </p:scale>
        <p:origin x="-9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01/03/2011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6: International Law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Tuesday 1</a:t>
            </a:r>
            <a:r>
              <a:rPr lang="en-GB" sz="3100" baseline="30000" dirty="0" smtClean="0"/>
              <a:t>st</a:t>
            </a:r>
            <a:r>
              <a:rPr lang="en-GB" sz="3100" dirty="0" smtClean="0"/>
              <a:t> March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The design and structure of IP Law is controversial</a:t>
            </a:r>
          </a:p>
          <a:p>
            <a:endParaRPr lang="en-IE" dirty="0" smtClean="0"/>
          </a:p>
          <a:p>
            <a:r>
              <a:rPr lang="en-IE" dirty="0" smtClean="0"/>
              <a:t>Much of it is unchanged since the Middle Ages and came about by accident rather than design</a:t>
            </a:r>
          </a:p>
          <a:p>
            <a:endParaRPr lang="en-IE" dirty="0" smtClean="0"/>
          </a:p>
          <a:p>
            <a:r>
              <a:rPr lang="en-IE" dirty="0" smtClean="0"/>
              <a:t>An awful lot of it is a </a:t>
            </a:r>
            <a:r>
              <a:rPr lang="en-IE" b="1" u="sng" dirty="0" smtClean="0"/>
              <a:t>very bad fit </a:t>
            </a:r>
            <a:r>
              <a:rPr lang="en-IE" dirty="0" smtClean="0"/>
              <a:t>with modern technology</a:t>
            </a:r>
          </a:p>
          <a:p>
            <a:endParaRPr lang="en-IE" dirty="0" smtClean="0"/>
          </a:p>
          <a:p>
            <a:r>
              <a:rPr lang="en-IE" dirty="0" smtClean="0"/>
              <a:t>Why?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E" dirty="0" smtClean="0"/>
              <a:t>Computers are very, very, VERY good at copying intangible goods</a:t>
            </a:r>
          </a:p>
          <a:p>
            <a:endParaRPr lang="en-IE" dirty="0" smtClean="0"/>
          </a:p>
          <a:p>
            <a:r>
              <a:rPr lang="en-IE" dirty="0" smtClean="0"/>
              <a:t>Therefore it costs millions of euro to make the very first copy of an intangible good, but almost ZERO cost to copy it</a:t>
            </a:r>
          </a:p>
          <a:p>
            <a:endParaRPr lang="en-IE" dirty="0" smtClean="0"/>
          </a:p>
          <a:p>
            <a:r>
              <a:rPr lang="en-IE" dirty="0" smtClean="0"/>
              <a:t>Therefore, intangible goods have extremely </a:t>
            </a:r>
            <a:r>
              <a:rPr lang="en-IE" b="1" dirty="0" smtClean="0"/>
              <a:t>high fixed costs</a:t>
            </a:r>
            <a:r>
              <a:rPr lang="en-IE" dirty="0" smtClean="0"/>
              <a:t> and nearly zero </a:t>
            </a:r>
            <a:r>
              <a:rPr lang="en-IE" b="1" dirty="0" smtClean="0"/>
              <a:t>marginal production costs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What does that mean?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You can copy an intangible good extremely easily without paying the person who has invested </a:t>
            </a:r>
            <a:r>
              <a:rPr lang="en-IE" b="1" dirty="0" smtClean="0"/>
              <a:t>years</a:t>
            </a:r>
            <a:r>
              <a:rPr lang="en-IE" dirty="0" smtClean="0"/>
              <a:t> of their time to make the very first copy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The entire Intellectual “Property” system therefore is doomed in the long run. </a:t>
            </a:r>
            <a:r>
              <a:rPr lang="en-IE" b="1" dirty="0" smtClean="0"/>
              <a:t>Therefore</a:t>
            </a:r>
            <a:r>
              <a:rPr lang="en-IE" dirty="0" smtClean="0"/>
              <a:t> the main economic growth driver in the West is </a:t>
            </a:r>
            <a:r>
              <a:rPr lang="en-IE" b="1" dirty="0" smtClean="0"/>
              <a:t>also</a:t>
            </a:r>
            <a:r>
              <a:rPr lang="en-IE" dirty="0" smtClean="0"/>
              <a:t> doomed in the long run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Remember 3D printing? It may finally kill off the Western economy for good</a:t>
            </a:r>
          </a:p>
          <a:p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Intellectual Property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Questions on IP Law?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Business </a:t>
            </a:r>
            <a:r>
              <a:rPr lang="en-IE" dirty="0" err="1" smtClean="0"/>
              <a:t>Vocab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Multiple choice Business </a:t>
            </a:r>
            <a:r>
              <a:rPr lang="en-IE" dirty="0" err="1" smtClean="0"/>
              <a:t>Vocab</a:t>
            </a:r>
            <a:r>
              <a:rPr lang="en-IE" dirty="0" smtClean="0"/>
              <a:t> ...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Tonight’s reading</a:t>
            </a:r>
            <a:endParaRPr lang="en-I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this week’s Group Task</a:t>
            </a:r>
            <a:endParaRPr lang="en-I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Group Task Work Plans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Check Group </a:t>
            </a:r>
            <a:r>
              <a:rPr lang="en-IE" smtClean="0"/>
              <a:t>Task Work Plans</a:t>
            </a:r>
            <a:endParaRPr lang="en-I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9am-10am: Pronunciation Exercises</a:t>
            </a:r>
          </a:p>
          <a:p>
            <a:r>
              <a:rPr lang="en-IE" dirty="0" smtClean="0"/>
              <a:t>10am-11am: Theory behind Intellectual Property Law</a:t>
            </a:r>
          </a:p>
          <a:p>
            <a:endParaRPr lang="en-IE" dirty="0" smtClean="0"/>
          </a:p>
          <a:p>
            <a:r>
              <a:rPr lang="en-IE" dirty="0" smtClean="0"/>
              <a:t>11.20am-12pm: Business </a:t>
            </a:r>
            <a:r>
              <a:rPr lang="en-IE" dirty="0" err="1" smtClean="0"/>
              <a:t>vocab</a:t>
            </a:r>
            <a:endParaRPr lang="en-IE" dirty="0" smtClean="0"/>
          </a:p>
          <a:p>
            <a:r>
              <a:rPr lang="en-IE" dirty="0" smtClean="0"/>
              <a:t>12pm-12.20pm: Explain tonight’s reading</a:t>
            </a:r>
          </a:p>
          <a:p>
            <a:r>
              <a:rPr lang="en-IE" dirty="0" smtClean="0"/>
              <a:t>12.20pm-1pm: Explain this week’s group task</a:t>
            </a:r>
          </a:p>
          <a:p>
            <a:r>
              <a:rPr lang="en-IE" dirty="0" smtClean="0"/>
              <a:t>1pm-1.20pm: Check on group task work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Group Assignments for this week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err="1" smtClean="0"/>
              <a:t>Alexandre</a:t>
            </a:r>
            <a:r>
              <a:rPr lang="en-IE" dirty="0" smtClean="0"/>
              <a:t>, </a:t>
            </a:r>
            <a:r>
              <a:rPr lang="en-IE" dirty="0" err="1" smtClean="0"/>
              <a:t>Romain</a:t>
            </a:r>
            <a:r>
              <a:rPr lang="en-IE" dirty="0" smtClean="0"/>
              <a:t>, </a:t>
            </a:r>
            <a:r>
              <a:rPr lang="en-IE" dirty="0" smtClean="0"/>
              <a:t>Tanguy</a:t>
            </a:r>
            <a:r>
              <a:rPr lang="en-IE" dirty="0" smtClean="0"/>
              <a:t>, </a:t>
            </a:r>
            <a:r>
              <a:rPr lang="en-IE" dirty="0" smtClean="0"/>
              <a:t>Hubert 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Anne-Charlotte</a:t>
            </a:r>
            <a:r>
              <a:rPr lang="en-IE" dirty="0" smtClean="0"/>
              <a:t>, </a:t>
            </a:r>
            <a:r>
              <a:rPr lang="en-IE" dirty="0" err="1" smtClean="0"/>
              <a:t>Sitra</a:t>
            </a:r>
            <a:r>
              <a:rPr lang="en-IE" dirty="0" smtClean="0"/>
              <a:t>, </a:t>
            </a:r>
            <a:r>
              <a:rPr lang="en-IE" dirty="0" err="1" smtClean="0"/>
              <a:t>Maxime</a:t>
            </a:r>
            <a:r>
              <a:rPr lang="en-IE" dirty="0" smtClean="0"/>
              <a:t>, Jeremy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Leslie, </a:t>
            </a:r>
            <a:r>
              <a:rPr lang="en-IE" dirty="0" smtClean="0"/>
              <a:t>Camille</a:t>
            </a:r>
            <a:r>
              <a:rPr lang="en-IE" dirty="0" smtClean="0"/>
              <a:t>, </a:t>
            </a:r>
            <a:r>
              <a:rPr lang="en-IE" dirty="0" smtClean="0"/>
              <a:t>Calvin, </a:t>
            </a:r>
            <a:r>
              <a:rPr lang="en-IE" dirty="0" err="1" smtClean="0"/>
              <a:t>Rachida</a:t>
            </a:r>
            <a:r>
              <a:rPr lang="en-IE" dirty="0" smtClean="0"/>
              <a:t> </a:t>
            </a: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Julie</a:t>
            </a:r>
            <a:r>
              <a:rPr lang="en-IE" dirty="0" smtClean="0"/>
              <a:t>, </a:t>
            </a:r>
            <a:r>
              <a:rPr lang="en-IE" dirty="0" smtClean="0"/>
              <a:t>Steven, </a:t>
            </a:r>
            <a:r>
              <a:rPr lang="en-IE" dirty="0" err="1" smtClean="0"/>
              <a:t>Manon</a:t>
            </a:r>
            <a:r>
              <a:rPr lang="en-IE" dirty="0" smtClean="0"/>
              <a:t>, </a:t>
            </a:r>
            <a:r>
              <a:rPr lang="en-IE" dirty="0" err="1" smtClean="0"/>
              <a:t>Clemence</a:t>
            </a:r>
            <a:r>
              <a:rPr lang="en-IE" dirty="0" smtClean="0"/>
              <a:t>, Louis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English Pronunciation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2x English Pronunciation Exercises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Intellectual Property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dirty="0" smtClean="0"/>
              <a:t>The main economic growth driver in the West since the 1990s is </a:t>
            </a:r>
            <a:r>
              <a:rPr lang="en-IE" b="1" dirty="0" smtClean="0"/>
              <a:t>the knowledge industry</a:t>
            </a:r>
          </a:p>
          <a:p>
            <a:endParaRPr lang="en-IE" dirty="0" smtClean="0"/>
          </a:p>
          <a:p>
            <a:r>
              <a:rPr lang="en-IE" dirty="0" smtClean="0"/>
              <a:t>The entire knowledge industry is entirely based in LAW</a:t>
            </a:r>
          </a:p>
          <a:p>
            <a:endParaRPr lang="en-IE" dirty="0" smtClean="0"/>
          </a:p>
          <a:p>
            <a:r>
              <a:rPr lang="en-IE" dirty="0" smtClean="0"/>
              <a:t>We no longer really make things in Europe or the West (China does that)</a:t>
            </a:r>
          </a:p>
          <a:p>
            <a:pPr lvl="1"/>
            <a:r>
              <a:rPr lang="en-IE" dirty="0" smtClean="0"/>
              <a:t>Germany mostly assembles things from China rather than makes them</a:t>
            </a:r>
          </a:p>
          <a:p>
            <a:endParaRPr lang="en-IE" dirty="0" smtClean="0"/>
          </a:p>
          <a:p>
            <a:r>
              <a:rPr lang="en-IE" dirty="0" smtClean="0"/>
              <a:t>Nowadays we </a:t>
            </a:r>
            <a:r>
              <a:rPr lang="en-IE" b="1" dirty="0" smtClean="0"/>
              <a:t>design</a:t>
            </a:r>
            <a:r>
              <a:rPr lang="en-IE" dirty="0" smtClean="0"/>
              <a:t> things and send the designs to China for manufacture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Intellectual Property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Some examples:</a:t>
            </a:r>
          </a:p>
          <a:p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Apple designs the </a:t>
            </a:r>
            <a:r>
              <a:rPr lang="en-IE" dirty="0" err="1" smtClean="0"/>
              <a:t>iPhone</a:t>
            </a:r>
            <a:r>
              <a:rPr lang="en-IE" dirty="0" smtClean="0"/>
              <a:t> but it is manufactured by </a:t>
            </a:r>
            <a:r>
              <a:rPr lang="en-IE" dirty="0" err="1" smtClean="0"/>
              <a:t>Foxconn</a:t>
            </a:r>
            <a:r>
              <a:rPr lang="en-IE" dirty="0" smtClean="0"/>
              <a:t> in </a:t>
            </a:r>
            <a:r>
              <a:rPr lang="en-IE" dirty="0" err="1" smtClean="0"/>
              <a:t>Shenzen</a:t>
            </a:r>
            <a:r>
              <a:rPr lang="en-IE" dirty="0" smtClean="0"/>
              <a:t>, China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Volkswagen designs the VW Golf but it is manufactured in Japan and China and assembled in Hungary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General Electric design Energy Saving </a:t>
            </a:r>
            <a:r>
              <a:rPr lang="en-IE" dirty="0" err="1" smtClean="0"/>
              <a:t>Lightbulbs</a:t>
            </a:r>
            <a:r>
              <a:rPr lang="en-IE" dirty="0" smtClean="0"/>
              <a:t> but they are manufactured in </a:t>
            </a:r>
            <a:r>
              <a:rPr lang="en-IE" dirty="0" err="1" smtClean="0"/>
              <a:t>Shenzen</a:t>
            </a:r>
            <a:r>
              <a:rPr lang="en-IE" dirty="0" smtClean="0"/>
              <a:t> as well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Intellectual Property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However, the knowledge industry also makes </a:t>
            </a:r>
            <a:r>
              <a:rPr lang="en-IE" b="1" dirty="0" smtClean="0"/>
              <a:t>pure</a:t>
            </a:r>
            <a:r>
              <a:rPr lang="en-IE" dirty="0" smtClean="0"/>
              <a:t> </a:t>
            </a:r>
            <a:r>
              <a:rPr lang="en-IE" b="1" dirty="0" smtClean="0"/>
              <a:t>intangible</a:t>
            </a:r>
            <a:r>
              <a:rPr lang="en-IE" dirty="0" smtClean="0"/>
              <a:t> goods</a:t>
            </a:r>
          </a:p>
          <a:p>
            <a:pPr lvl="1"/>
            <a:r>
              <a:rPr lang="en-IE" dirty="0" smtClean="0"/>
              <a:t>These make up an ever increasing proportion of economic growth in the West (rather than product designs)</a:t>
            </a:r>
          </a:p>
          <a:p>
            <a:pPr lvl="1"/>
            <a:endParaRPr lang="en-IE" dirty="0" smtClean="0"/>
          </a:p>
          <a:p>
            <a:pPr lvl="1"/>
            <a:r>
              <a:rPr lang="en-IE" dirty="0" smtClean="0"/>
              <a:t>Intangible goods are ones which cannot be held in the hand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Intellectual Property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E" dirty="0" smtClean="0"/>
              <a:t>Some examples of pure intangible goods:</a:t>
            </a:r>
          </a:p>
          <a:p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Law itself – generally it is written by the West (the WTO, the EU, NAFTA, the International Criminal Court)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Television programmes and Movies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Music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Computer Software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All financial services e.g. Insurance, the </a:t>
            </a:r>
            <a:r>
              <a:rPr lang="en-IE" dirty="0" err="1" smtClean="0"/>
              <a:t>stockmarket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/>
              <a:t>Types of Intellectual Property (IP) Law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IE" dirty="0" smtClean="0"/>
              <a:t>Trademarks</a:t>
            </a:r>
          </a:p>
          <a:p>
            <a:pPr marL="925830" lvl="1" indent="-514350"/>
            <a:r>
              <a:rPr lang="en-IE" dirty="0" smtClean="0"/>
              <a:t>These protect a brand identity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Copyright</a:t>
            </a:r>
          </a:p>
          <a:p>
            <a:pPr marL="925830" lvl="1" indent="-514350"/>
            <a:r>
              <a:rPr lang="en-IE" dirty="0" smtClean="0"/>
              <a:t>This protects intangible content e.g. The text of a book rather than the book itself</a:t>
            </a:r>
          </a:p>
          <a:p>
            <a:pPr marL="633222" indent="-514350">
              <a:buFont typeface="+mj-lt"/>
              <a:buAutoNum type="arabicPeriod"/>
            </a:pPr>
            <a:endParaRPr lang="en-IE" dirty="0" smtClean="0"/>
          </a:p>
          <a:p>
            <a:pPr marL="633222" indent="-514350">
              <a:buFont typeface="+mj-lt"/>
              <a:buAutoNum type="arabicPeriod"/>
            </a:pPr>
            <a:r>
              <a:rPr lang="en-IE" dirty="0" smtClean="0"/>
              <a:t>Patents</a:t>
            </a:r>
          </a:p>
          <a:p>
            <a:pPr marL="925830" lvl="1" indent="-514350"/>
            <a:r>
              <a:rPr lang="en-IE" dirty="0" smtClean="0"/>
              <a:t>These protect designs of things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1821</TotalTime>
  <Words>545</Words>
  <Application>Microsoft Office PowerPoint</Application>
  <PresentationFormat>On-screen Show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Week 6: International Law  Tuesday 1st March</vt:lpstr>
      <vt:lpstr>Schedule for today</vt:lpstr>
      <vt:lpstr>Group Assignments for this week</vt:lpstr>
      <vt:lpstr>English Pronunciation</vt:lpstr>
      <vt:lpstr>Intellectual Property Law</vt:lpstr>
      <vt:lpstr>Intellectual Property Law</vt:lpstr>
      <vt:lpstr>Intellectual Property Law</vt:lpstr>
      <vt:lpstr>Intellectual Property Law</vt:lpstr>
      <vt:lpstr>Types of Intellectual Property (IP) Law</vt:lpstr>
      <vt:lpstr>Tonight’s Reading</vt:lpstr>
      <vt:lpstr>Tonight’s Reading</vt:lpstr>
      <vt:lpstr>Tonight’s Reading</vt:lpstr>
      <vt:lpstr>Intellectual Property Law</vt:lpstr>
      <vt:lpstr>Business Vocab</vt:lpstr>
      <vt:lpstr>Tonight’s reading</vt:lpstr>
      <vt:lpstr>This Week’s Group Task</vt:lpstr>
      <vt:lpstr>Group Task Work Plans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107</cp:revision>
  <dcterms:created xsi:type="dcterms:W3CDTF">2006-08-16T00:00:00Z</dcterms:created>
  <dcterms:modified xsi:type="dcterms:W3CDTF">2011-03-01T13:21:35Z</dcterms:modified>
</cp:coreProperties>
</file>