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handoutMasterIdLst>
    <p:handoutMasterId r:id="rId21"/>
  </p:handoutMasterIdLst>
  <p:sldIdLst>
    <p:sldId id="256" r:id="rId2"/>
    <p:sldId id="267" r:id="rId3"/>
    <p:sldId id="293" r:id="rId4"/>
    <p:sldId id="292" r:id="rId5"/>
    <p:sldId id="291" r:id="rId6"/>
    <p:sldId id="294" r:id="rId7"/>
    <p:sldId id="299" r:id="rId8"/>
    <p:sldId id="289" r:id="rId9"/>
    <p:sldId id="295" r:id="rId10"/>
    <p:sldId id="296" r:id="rId11"/>
    <p:sldId id="297" r:id="rId12"/>
    <p:sldId id="298" r:id="rId13"/>
    <p:sldId id="300" r:id="rId14"/>
    <p:sldId id="301" r:id="rId15"/>
    <p:sldId id="302" r:id="rId16"/>
    <p:sldId id="303" r:id="rId17"/>
    <p:sldId id="304" r:id="rId18"/>
    <p:sldId id="305" r:id="rId19"/>
    <p:sldId id="306" r:id="rId20"/>
  </p:sldIdLst>
  <p:sldSz cx="9144000" cy="6858000" type="screen4x3"/>
  <p:notesSz cx="9874250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102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93123" y="0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56187F-F307-4310-A7E3-810535E2EFB5}" type="datetimeFigureOut">
              <a:rPr lang="en-IE" smtClean="0"/>
              <a:pPr/>
              <a:t>03/03/2011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93123" y="6456612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20CEF0-4118-4B22-BB79-644B293772EB}" type="slidenum">
              <a:rPr lang="en-IE" smtClean="0"/>
              <a:pPr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2007_Workbook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Week 6: International Law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sz="3100" dirty="0" smtClean="0"/>
              <a:t>Mon</a:t>
            </a:r>
            <a:r>
              <a:rPr lang="en-GB" sz="3100" dirty="0" smtClean="0"/>
              <a:t>day </a:t>
            </a:r>
            <a:r>
              <a:rPr lang="en-GB" sz="3100" dirty="0" smtClean="0"/>
              <a:t>28</a:t>
            </a:r>
            <a:r>
              <a:rPr lang="en-GB" sz="3100" baseline="30000" dirty="0" smtClean="0"/>
              <a:t>th</a:t>
            </a:r>
            <a:r>
              <a:rPr lang="en-GB" sz="3100" dirty="0" smtClean="0"/>
              <a:t> Feb</a:t>
            </a:r>
            <a:endParaRPr lang="en-GB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Mr. Niall Douglas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Academic referencing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How do you reference?</a:t>
            </a:r>
          </a:p>
          <a:p>
            <a:pPr lvl="1"/>
            <a:r>
              <a:rPr lang="en-IE" dirty="0" smtClean="0"/>
              <a:t>In Business academia, the </a:t>
            </a:r>
            <a:r>
              <a:rPr lang="en-IE" i="1" dirty="0" smtClean="0"/>
              <a:t>Harvard Business Review</a:t>
            </a:r>
            <a:r>
              <a:rPr lang="en-IE" dirty="0" smtClean="0"/>
              <a:t> is the most important academic journal in the world</a:t>
            </a:r>
          </a:p>
          <a:p>
            <a:pPr lvl="1"/>
            <a:endParaRPr lang="en-IE" dirty="0" smtClean="0"/>
          </a:p>
          <a:p>
            <a:pPr lvl="1"/>
            <a:r>
              <a:rPr lang="en-IE" dirty="0" smtClean="0"/>
              <a:t>It uses the “Harvard referencing style” for citations</a:t>
            </a:r>
          </a:p>
          <a:p>
            <a:pPr lvl="1"/>
            <a:endParaRPr lang="en-IE" dirty="0" smtClean="0"/>
          </a:p>
          <a:p>
            <a:pPr lvl="1"/>
            <a:r>
              <a:rPr lang="en-IE" dirty="0" smtClean="0"/>
              <a:t>These look like this ...</a:t>
            </a:r>
            <a:endParaRPr lang="en-IE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Academic referencing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IE" dirty="0" smtClean="0"/>
              <a:t>As </a:t>
            </a:r>
            <a:r>
              <a:rPr lang="en-IE" dirty="0" err="1" smtClean="0"/>
              <a:t>McGeady</a:t>
            </a:r>
            <a:r>
              <a:rPr lang="en-IE" dirty="0" smtClean="0"/>
              <a:t> (2006, pp. 250-253) reports, calves born more than three months early have a 26% increased chance of morbidity.</a:t>
            </a:r>
          </a:p>
          <a:p>
            <a:pPr>
              <a:buNone/>
            </a:pPr>
            <a:endParaRPr lang="en-IE" dirty="0" smtClean="0"/>
          </a:p>
          <a:p>
            <a:pPr>
              <a:buNone/>
            </a:pPr>
            <a:r>
              <a:rPr lang="en-IE" dirty="0" smtClean="0"/>
              <a:t>OR</a:t>
            </a:r>
          </a:p>
          <a:p>
            <a:pPr>
              <a:buNone/>
            </a:pPr>
            <a:endParaRPr lang="en-IE" dirty="0" smtClean="0"/>
          </a:p>
          <a:p>
            <a:pPr>
              <a:buNone/>
            </a:pPr>
            <a:r>
              <a:rPr lang="en-IE" dirty="0" smtClean="0"/>
              <a:t>... given how calves born more than three months early have a 26% increased chance of morbidity (</a:t>
            </a:r>
            <a:r>
              <a:rPr lang="en-IE" dirty="0" err="1" smtClean="0"/>
              <a:t>McGeady</a:t>
            </a:r>
            <a:r>
              <a:rPr lang="en-IE" dirty="0" smtClean="0"/>
              <a:t> 2006, pp. 250-253).</a:t>
            </a:r>
          </a:p>
          <a:p>
            <a:pPr>
              <a:buNone/>
            </a:pPr>
            <a:endParaRPr lang="en-IE" dirty="0" smtClean="0"/>
          </a:p>
          <a:p>
            <a:pPr>
              <a:buNone/>
            </a:pPr>
            <a:r>
              <a:rPr lang="en-IE" dirty="0" err="1" smtClean="0"/>
              <a:t>McGeady</a:t>
            </a:r>
            <a:r>
              <a:rPr lang="en-IE" dirty="0" smtClean="0"/>
              <a:t>, T. A. </a:t>
            </a:r>
            <a:r>
              <a:rPr lang="en-IE" i="1" dirty="0" smtClean="0"/>
              <a:t>et a</a:t>
            </a:r>
            <a:r>
              <a:rPr lang="en-IE" dirty="0" smtClean="0"/>
              <a:t>l (2006) </a:t>
            </a:r>
            <a:r>
              <a:rPr lang="en-IE" i="1" dirty="0" smtClean="0"/>
              <a:t>Veterinary embryology</a:t>
            </a:r>
            <a:r>
              <a:rPr lang="en-IE" dirty="0" smtClean="0"/>
              <a:t>. Oxford: Blackwell.</a:t>
            </a:r>
            <a:endParaRPr lang="en-IE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Academic Referencing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E" dirty="0" smtClean="0"/>
              <a:t>There are other styles of academic referencing e.g. IEEE, APA, ISO 690</a:t>
            </a:r>
          </a:p>
          <a:p>
            <a:endParaRPr lang="en-IE" dirty="0" smtClean="0"/>
          </a:p>
          <a:p>
            <a:r>
              <a:rPr lang="en-IE" dirty="0" smtClean="0"/>
              <a:t>I </a:t>
            </a:r>
            <a:r>
              <a:rPr lang="en-IE" i="1" dirty="0" smtClean="0"/>
              <a:t>personally</a:t>
            </a:r>
            <a:r>
              <a:rPr lang="en-IE" dirty="0" smtClean="0"/>
              <a:t> don’t care which you use so long as you use one</a:t>
            </a:r>
          </a:p>
          <a:p>
            <a:endParaRPr lang="en-IE" dirty="0" smtClean="0"/>
          </a:p>
          <a:p>
            <a:r>
              <a:rPr lang="en-IE" dirty="0" smtClean="0"/>
              <a:t>Other academics will vary. Some are VERY </a:t>
            </a:r>
            <a:r>
              <a:rPr lang="en-IE" dirty="0" err="1" smtClean="0"/>
              <a:t>finickety</a:t>
            </a:r>
            <a:r>
              <a:rPr lang="en-IE" dirty="0" smtClean="0"/>
              <a:t> about using a very specific style and will automatically fail any paper not using the “right” one</a:t>
            </a:r>
            <a:endParaRPr lang="en-IE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Last week’s grades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Questions?</a:t>
            </a:r>
            <a:endParaRPr lang="en-IE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The Corporation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E" dirty="0" smtClean="0"/>
              <a:t>The Corporation is the dominant institution of our time</a:t>
            </a:r>
          </a:p>
          <a:p>
            <a:endParaRPr lang="en-IE" dirty="0" smtClean="0"/>
          </a:p>
          <a:p>
            <a:r>
              <a:rPr lang="en-IE" dirty="0" smtClean="0"/>
              <a:t>It is entirely a LEGAL CONSTRUCTION</a:t>
            </a:r>
          </a:p>
          <a:p>
            <a:endParaRPr lang="en-IE" dirty="0" smtClean="0"/>
          </a:p>
          <a:p>
            <a:r>
              <a:rPr lang="en-IE" dirty="0" smtClean="0"/>
              <a:t>Because of how it has been LEGALLY DEFINED, there are massive consequences for our planet and our society</a:t>
            </a:r>
          </a:p>
          <a:p>
            <a:endParaRPr lang="en-IE" dirty="0" smtClean="0"/>
          </a:p>
          <a:p>
            <a:r>
              <a:rPr lang="en-IE" dirty="0" smtClean="0"/>
              <a:t>We spent two full weeks at my Business School studying this documentary. Sadly, we only get half a day here.</a:t>
            </a:r>
            <a:endParaRPr lang="en-IE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/>
              <a:t>Group Assignments for this week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3222" indent="-514350">
              <a:buFont typeface="+mj-lt"/>
              <a:buAutoNum type="arabicPeriod"/>
            </a:pPr>
            <a:r>
              <a:rPr lang="en-IE" dirty="0" err="1" smtClean="0"/>
              <a:t>Alexandre</a:t>
            </a:r>
            <a:r>
              <a:rPr lang="en-IE" dirty="0" smtClean="0"/>
              <a:t>, </a:t>
            </a:r>
            <a:r>
              <a:rPr lang="en-IE" dirty="0" err="1" smtClean="0"/>
              <a:t>Romain</a:t>
            </a:r>
            <a:r>
              <a:rPr lang="en-IE" dirty="0" smtClean="0"/>
              <a:t>, </a:t>
            </a:r>
            <a:r>
              <a:rPr lang="en-IE" dirty="0" err="1" smtClean="0"/>
              <a:t>Clemence</a:t>
            </a:r>
            <a:r>
              <a:rPr lang="en-IE" dirty="0" smtClean="0"/>
              <a:t>, Julie</a:t>
            </a:r>
          </a:p>
          <a:p>
            <a:pPr marL="633222" indent="-514350">
              <a:buFont typeface="+mj-lt"/>
              <a:buAutoNum type="arabicPeriod"/>
            </a:pPr>
            <a:endParaRPr lang="en-IE" dirty="0" smtClean="0"/>
          </a:p>
          <a:p>
            <a:pPr marL="633222" indent="-514350">
              <a:buFont typeface="+mj-lt"/>
              <a:buAutoNum type="arabicPeriod"/>
            </a:pPr>
            <a:r>
              <a:rPr lang="en-IE" dirty="0" err="1" smtClean="0"/>
              <a:t>Rachida</a:t>
            </a:r>
            <a:r>
              <a:rPr lang="en-IE" dirty="0" smtClean="0"/>
              <a:t>, </a:t>
            </a:r>
            <a:r>
              <a:rPr lang="en-IE" dirty="0" err="1" smtClean="0"/>
              <a:t>Sitra</a:t>
            </a:r>
            <a:r>
              <a:rPr lang="en-IE" dirty="0" smtClean="0"/>
              <a:t>, </a:t>
            </a:r>
            <a:r>
              <a:rPr lang="en-IE" dirty="0" err="1" smtClean="0"/>
              <a:t>Maxime</a:t>
            </a:r>
            <a:r>
              <a:rPr lang="en-IE" dirty="0" smtClean="0"/>
              <a:t>, Jeremy</a:t>
            </a:r>
          </a:p>
          <a:p>
            <a:pPr marL="633222" indent="-514350">
              <a:buFont typeface="+mj-lt"/>
              <a:buAutoNum type="arabicPeriod"/>
            </a:pPr>
            <a:endParaRPr lang="en-IE" dirty="0" smtClean="0"/>
          </a:p>
          <a:p>
            <a:pPr marL="633222" indent="-514350">
              <a:buFont typeface="+mj-lt"/>
              <a:buAutoNum type="arabicPeriod"/>
            </a:pPr>
            <a:r>
              <a:rPr lang="en-IE" dirty="0" smtClean="0"/>
              <a:t>Leslie, Louis, Calvin, Anne-Charlotte</a:t>
            </a:r>
          </a:p>
          <a:p>
            <a:pPr marL="633222" indent="-514350">
              <a:buFont typeface="+mj-lt"/>
              <a:buAutoNum type="arabicPeriod"/>
            </a:pPr>
            <a:endParaRPr lang="en-IE" dirty="0" smtClean="0"/>
          </a:p>
          <a:p>
            <a:pPr marL="633222" indent="-514350">
              <a:buFont typeface="+mj-lt"/>
              <a:buAutoNum type="arabicPeriod"/>
            </a:pPr>
            <a:r>
              <a:rPr lang="en-IE" dirty="0" smtClean="0"/>
              <a:t>Hubert, Steven, </a:t>
            </a:r>
            <a:r>
              <a:rPr lang="en-IE" dirty="0" err="1" smtClean="0"/>
              <a:t>Manon</a:t>
            </a:r>
            <a:r>
              <a:rPr lang="en-IE" dirty="0" smtClean="0"/>
              <a:t>, Tanguy, Camille</a:t>
            </a:r>
            <a:endParaRPr lang="en-IE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Business </a:t>
            </a:r>
            <a:r>
              <a:rPr lang="en-IE" dirty="0" err="1" smtClean="0"/>
              <a:t>Vocab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Multiple choice Business </a:t>
            </a:r>
            <a:r>
              <a:rPr lang="en-IE" dirty="0" err="1" smtClean="0"/>
              <a:t>Vocab</a:t>
            </a:r>
            <a:r>
              <a:rPr lang="en-IE" dirty="0" smtClean="0"/>
              <a:t> ...</a:t>
            </a:r>
            <a:endParaRPr lang="en-IE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Tonight’s reading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Explain Tonight’s reading</a:t>
            </a:r>
            <a:endParaRPr lang="en-IE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This Week’s Group Task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Explain this week’s Group Task</a:t>
            </a:r>
            <a:endParaRPr lang="en-IE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Group Task Work Plans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Check Group </a:t>
            </a:r>
            <a:r>
              <a:rPr lang="en-IE" smtClean="0"/>
              <a:t>Task Work Plans</a:t>
            </a:r>
            <a:endParaRPr lang="en-I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Schedule for today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9am-10am: Review of last week’s grades</a:t>
            </a:r>
          </a:p>
          <a:p>
            <a:r>
              <a:rPr lang="en-IE" dirty="0" smtClean="0"/>
              <a:t>10am-11am: The Corporation part 1</a:t>
            </a:r>
          </a:p>
          <a:p>
            <a:endParaRPr lang="en-IE" dirty="0" smtClean="0"/>
          </a:p>
          <a:p>
            <a:r>
              <a:rPr lang="en-IE" dirty="0" smtClean="0"/>
              <a:t>11.20am-12pm: The Corporation part 2</a:t>
            </a:r>
          </a:p>
          <a:p>
            <a:r>
              <a:rPr lang="en-IE" dirty="0" smtClean="0"/>
              <a:t>12pm-12.20pm: Business </a:t>
            </a:r>
            <a:r>
              <a:rPr lang="en-IE" dirty="0" err="1" smtClean="0"/>
              <a:t>vocab</a:t>
            </a:r>
            <a:endParaRPr lang="en-IE" dirty="0" smtClean="0"/>
          </a:p>
          <a:p>
            <a:r>
              <a:rPr lang="en-IE" dirty="0" smtClean="0"/>
              <a:t>12.20pm-12.40pm: Explain tonight’s reading</a:t>
            </a:r>
          </a:p>
          <a:p>
            <a:r>
              <a:rPr lang="en-IE" dirty="0" smtClean="0"/>
              <a:t>12.40pm-1.20pm: Explain this week’s group task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Before anything else ...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Congratulations once again to Group 3 who won last week’s Group Presentations!</a:t>
            </a:r>
          </a:p>
          <a:p>
            <a:endParaRPr lang="en-IE" dirty="0" smtClean="0"/>
          </a:p>
          <a:p>
            <a:r>
              <a:rPr lang="en-IE" dirty="0" smtClean="0"/>
              <a:t>I hope you enjoy your prize!</a:t>
            </a:r>
            <a:endParaRPr lang="en-IE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Last week’s grades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I am only about half way through marking your exam scripts ...</a:t>
            </a:r>
          </a:p>
          <a:p>
            <a:endParaRPr lang="en-IE" dirty="0" smtClean="0"/>
          </a:p>
          <a:p>
            <a:r>
              <a:rPr lang="en-IE" dirty="0" smtClean="0"/>
              <a:t>Weighting is: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IE" dirty="0" smtClean="0"/>
              <a:t>10% attendance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IE" dirty="0" smtClean="0"/>
              <a:t>30% </a:t>
            </a:r>
            <a:r>
              <a:rPr lang="en-IE" dirty="0" err="1" smtClean="0"/>
              <a:t>vocab</a:t>
            </a:r>
            <a:endParaRPr lang="en-IE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IE" dirty="0" smtClean="0"/>
              <a:t>30% written question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IE" dirty="0" smtClean="0"/>
              <a:t>30% Group Task written report</a:t>
            </a:r>
            <a:endParaRPr lang="en-IE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Last week’s grades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 dirty="0" smtClean="0"/>
          </a:p>
          <a:p>
            <a:endParaRPr lang="en-IE" dirty="0" smtClean="0"/>
          </a:p>
          <a:p>
            <a:endParaRPr lang="en-IE" dirty="0" smtClean="0"/>
          </a:p>
          <a:p>
            <a:endParaRPr lang="en-IE" dirty="0" smtClean="0"/>
          </a:p>
          <a:p>
            <a:endParaRPr lang="en-IE" dirty="0" smtClean="0"/>
          </a:p>
          <a:p>
            <a:endParaRPr lang="en-IE" dirty="0" smtClean="0"/>
          </a:p>
          <a:p>
            <a:endParaRPr lang="en-IE" dirty="0" smtClean="0"/>
          </a:p>
          <a:p>
            <a:pPr>
              <a:buNone/>
            </a:pPr>
            <a:endParaRPr lang="en-IE" dirty="0" smtClean="0"/>
          </a:p>
          <a:p>
            <a:pPr>
              <a:buNone/>
            </a:pPr>
            <a:r>
              <a:rPr lang="en-IE" dirty="0" smtClean="0"/>
              <a:t>Average:          88%   62%    65%         ?      59%</a:t>
            </a: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209800" y="1802966"/>
          <a:ext cx="5572456" cy="3835834"/>
        </p:xfrm>
        <a:graphic>
          <a:graphicData uri="http://schemas.openxmlformats.org/presentationml/2006/ole">
            <p:oleObj spid="_x0000_s1027" name="Worksheet" r:id="rId3" imgW="2781289" imgH="1914457" progId="Excel.Sheet.12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Last week’s grades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IE" dirty="0" smtClean="0"/>
              <a:t>Why on average you did so badly: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IE" dirty="0" smtClean="0"/>
              <a:t>Not answering the question</a:t>
            </a:r>
          </a:p>
          <a:p>
            <a:pPr marL="971550" lvl="1" indent="-514350">
              <a:buFont typeface="+mj-lt"/>
              <a:buAutoNum type="arabicPeriod"/>
            </a:pPr>
            <a:endParaRPr lang="en-IE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IE" dirty="0" smtClean="0"/>
              <a:t>Repeating points you already made (i.e. Padding)</a:t>
            </a:r>
          </a:p>
          <a:p>
            <a:pPr marL="971550" lvl="1" indent="-514350">
              <a:buFont typeface="+mj-lt"/>
              <a:buAutoNum type="arabicPeriod"/>
            </a:pPr>
            <a:endParaRPr lang="en-IE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IE" dirty="0" smtClean="0"/>
              <a:t>Writing </a:t>
            </a:r>
            <a:r>
              <a:rPr lang="en-IE" i="1" dirty="0" smtClean="0"/>
              <a:t>non sequiturs</a:t>
            </a:r>
            <a:r>
              <a:rPr lang="en-IE" dirty="0" smtClean="0"/>
              <a:t> (meaningless comments which have no bearing on the answer) i.e. Padding</a:t>
            </a:r>
          </a:p>
          <a:p>
            <a:pPr marL="971550" lvl="1" indent="-514350">
              <a:buFont typeface="+mj-lt"/>
              <a:buAutoNum type="arabicPeriod"/>
            </a:pPr>
            <a:endParaRPr lang="en-IE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IE" dirty="0" smtClean="0"/>
              <a:t>Lack of academic referencing and citations for facts</a:t>
            </a:r>
          </a:p>
          <a:p>
            <a:pPr marL="971550" lvl="1" indent="-514350">
              <a:buFont typeface="+mj-lt"/>
              <a:buAutoNum type="arabicPeriod"/>
            </a:pPr>
            <a:endParaRPr lang="en-IE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Last week’s grades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E" dirty="0" smtClean="0"/>
              <a:t>Padding answers = wasting words = wasting marks</a:t>
            </a:r>
          </a:p>
          <a:p>
            <a:endParaRPr lang="en-IE" dirty="0" smtClean="0"/>
          </a:p>
          <a:p>
            <a:r>
              <a:rPr lang="en-IE" dirty="0" smtClean="0"/>
              <a:t>Every word you write needs to “earn” you marks</a:t>
            </a:r>
          </a:p>
          <a:p>
            <a:endParaRPr lang="en-IE" dirty="0" smtClean="0"/>
          </a:p>
          <a:p>
            <a:r>
              <a:rPr lang="en-IE" dirty="0" smtClean="0"/>
              <a:t>At my Business School, we would </a:t>
            </a:r>
            <a:r>
              <a:rPr lang="en-IE" dirty="0" err="1" smtClean="0"/>
              <a:t>prewrite</a:t>
            </a:r>
            <a:r>
              <a:rPr lang="en-IE" dirty="0" smtClean="0"/>
              <a:t> exam answers and learn them off by heart in order to maximise how much we wrote</a:t>
            </a:r>
          </a:p>
          <a:p>
            <a:endParaRPr lang="en-IE" dirty="0" smtClean="0"/>
          </a:p>
          <a:p>
            <a:r>
              <a:rPr lang="en-IE" dirty="0" smtClean="0"/>
              <a:t>This means instead of thinking of what to write in the exam you are instead writing constantly and therefore earning more marks</a:t>
            </a:r>
          </a:p>
          <a:p>
            <a:endParaRPr lang="en-IE" dirty="0" smtClean="0"/>
          </a:p>
          <a:p>
            <a:endParaRPr lang="en-IE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Last week’s grades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In academic writing and business reports you must ALWAYS academically reference facts with citations</a:t>
            </a:r>
          </a:p>
          <a:p>
            <a:pPr lvl="1"/>
            <a:endParaRPr lang="en-GB" dirty="0" smtClean="0"/>
          </a:p>
          <a:p>
            <a:pPr lvl="1"/>
            <a:r>
              <a:rPr lang="en-GB" dirty="0" smtClean="0"/>
              <a:t>If you cannot find a </a:t>
            </a:r>
            <a:r>
              <a:rPr lang="en-GB" b="1" u="sng" dirty="0" smtClean="0"/>
              <a:t>trusted</a:t>
            </a:r>
            <a:r>
              <a:rPr lang="en-GB" dirty="0" smtClean="0"/>
              <a:t> source for a fact, you CANNOT use it as a fact (maybe you can as a supposition, opinion or logical </a:t>
            </a:r>
            <a:r>
              <a:rPr lang="en-GB" dirty="0" err="1" smtClean="0"/>
              <a:t>strawman</a:t>
            </a:r>
            <a:r>
              <a:rPr lang="en-GB" dirty="0" smtClean="0"/>
              <a:t>)</a:t>
            </a:r>
          </a:p>
          <a:p>
            <a:pPr lvl="1"/>
            <a:endParaRPr lang="en-GB" dirty="0" smtClean="0"/>
          </a:p>
          <a:p>
            <a:pPr lvl="1"/>
            <a:r>
              <a:rPr lang="en-GB" dirty="0" smtClean="0"/>
              <a:t>To achieve a top grade, 80% of anything you EVER write should be properly referenced and </a:t>
            </a:r>
            <a:r>
              <a:rPr lang="en-GB" dirty="0" err="1" smtClean="0"/>
              <a:t>citated</a:t>
            </a:r>
            <a:r>
              <a:rPr lang="en-GB" dirty="0" smtClean="0"/>
              <a:t> facts!</a:t>
            </a: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Academic referencing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E" dirty="0" smtClean="0"/>
              <a:t>What’s a trusted source? In order of trustworthiness: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IE" dirty="0" smtClean="0"/>
              <a:t>Articles from </a:t>
            </a:r>
            <a:r>
              <a:rPr lang="en-IE" b="1" dirty="0" smtClean="0"/>
              <a:t>peer reviewed </a:t>
            </a:r>
            <a:r>
              <a:rPr lang="en-IE" dirty="0" smtClean="0"/>
              <a:t>journals</a:t>
            </a:r>
          </a:p>
          <a:p>
            <a:pPr marL="971550" lvl="1" indent="-514350">
              <a:buFont typeface="+mj-lt"/>
              <a:buAutoNum type="arabicPeriod"/>
            </a:pPr>
            <a:endParaRPr lang="en-IE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IE" dirty="0" smtClean="0"/>
              <a:t>Government statistics</a:t>
            </a:r>
          </a:p>
          <a:p>
            <a:pPr marL="971550" lvl="1" indent="-514350">
              <a:buFont typeface="+mj-lt"/>
              <a:buAutoNum type="arabicPeriod"/>
            </a:pPr>
            <a:endParaRPr lang="en-IE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IE" dirty="0" smtClean="0"/>
              <a:t>Books from well regarded academics</a:t>
            </a:r>
          </a:p>
          <a:p>
            <a:pPr marL="971550" lvl="1" indent="-514350">
              <a:buFont typeface="+mj-lt"/>
              <a:buAutoNum type="arabicPeriod"/>
            </a:pPr>
            <a:endParaRPr lang="en-IE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IE" dirty="0" smtClean="0"/>
              <a:t>Sometimes newspapers</a:t>
            </a:r>
          </a:p>
          <a:p>
            <a:pPr marL="971550" lvl="1" indent="-514350">
              <a:buFont typeface="+mj-lt"/>
              <a:buAutoNum type="arabicPeriod"/>
            </a:pPr>
            <a:endParaRPr lang="en-IE" dirty="0" smtClean="0"/>
          </a:p>
          <a:p>
            <a:pPr marL="971550" lvl="1" indent="-514350">
              <a:buFont typeface="+mj-lt"/>
              <a:buAutoNum type="arabicPeriod"/>
            </a:pPr>
            <a:endParaRPr lang="en-IE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1515</TotalTime>
  <Words>632</Words>
  <Application>Microsoft Office PowerPoint</Application>
  <PresentationFormat>On-screen Show (4:3)</PresentationFormat>
  <Paragraphs>111</Paragraphs>
  <Slides>19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Module</vt:lpstr>
      <vt:lpstr>Worksheet</vt:lpstr>
      <vt:lpstr>Week 6: International Law  Monday 28th Feb</vt:lpstr>
      <vt:lpstr>Schedule for today</vt:lpstr>
      <vt:lpstr>Before anything else ...</vt:lpstr>
      <vt:lpstr>Last week’s grades</vt:lpstr>
      <vt:lpstr>Last week’s grades</vt:lpstr>
      <vt:lpstr>Last week’s grades</vt:lpstr>
      <vt:lpstr>Last week’s grades</vt:lpstr>
      <vt:lpstr>Last week’s grades</vt:lpstr>
      <vt:lpstr>Academic referencing</vt:lpstr>
      <vt:lpstr>Academic referencing</vt:lpstr>
      <vt:lpstr>Academic referencing</vt:lpstr>
      <vt:lpstr>Academic Referencing</vt:lpstr>
      <vt:lpstr>Last week’s grades</vt:lpstr>
      <vt:lpstr>The Corporation</vt:lpstr>
      <vt:lpstr>Group Assignments for this week</vt:lpstr>
      <vt:lpstr>Business Vocab</vt:lpstr>
      <vt:lpstr>Tonight’s reading</vt:lpstr>
      <vt:lpstr>This Week’s Group Task</vt:lpstr>
      <vt:lpstr>Group Task Work Plans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4: International Business</dc:title>
  <dc:creator/>
  <cp:lastModifiedBy>Niall Douglas</cp:lastModifiedBy>
  <cp:revision>84</cp:revision>
  <dcterms:created xsi:type="dcterms:W3CDTF">2006-08-16T00:00:00Z</dcterms:created>
  <dcterms:modified xsi:type="dcterms:W3CDTF">2011-03-03T14:22:12Z</dcterms:modified>
</cp:coreProperties>
</file>