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5"/>
  </p:handoutMasterIdLst>
  <p:sldIdLst>
    <p:sldId id="256" r:id="rId2"/>
    <p:sldId id="267" r:id="rId3"/>
    <p:sldId id="257" r:id="rId4"/>
    <p:sldId id="278" r:id="rId5"/>
    <p:sldId id="279" r:id="rId6"/>
    <p:sldId id="282" r:id="rId7"/>
    <p:sldId id="283" r:id="rId8"/>
    <p:sldId id="284" r:id="rId9"/>
    <p:sldId id="285" r:id="rId10"/>
    <p:sldId id="280" r:id="rId11"/>
    <p:sldId id="286" r:id="rId12"/>
    <p:sldId id="281" r:id="rId13"/>
    <p:sldId id="277" r:id="rId14"/>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6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BA56187F-F307-4310-A7E3-810535E2EFB5}" type="datetimeFigureOut">
              <a:rPr lang="en-IE" smtClean="0"/>
              <a:pPr/>
              <a:t>16/02/2011</a:t>
            </a:fld>
            <a:endParaRPr lang="en-IE"/>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5C20CEF0-4118-4B22-BB79-644B293772EB}"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2/16/2011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2/16/2011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Sonnenschein&#8211;Mantel&#8211;Debreu_theore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Week 4: International Business</a:t>
            </a:r>
            <a:br>
              <a:rPr lang="en-GB" dirty="0" smtClean="0"/>
            </a:br>
            <a:r>
              <a:rPr lang="en-GB" dirty="0" smtClean="0"/>
              <a:t/>
            </a:r>
            <a:br>
              <a:rPr lang="en-GB" dirty="0" smtClean="0"/>
            </a:br>
            <a:r>
              <a:rPr lang="en-GB" sz="3100" dirty="0" smtClean="0"/>
              <a:t>Wednes</a:t>
            </a:r>
            <a:r>
              <a:rPr lang="en-GB" sz="3100" dirty="0" smtClean="0"/>
              <a:t>day 16</a:t>
            </a:r>
            <a:r>
              <a:rPr lang="en-GB" sz="3100" baseline="30000" dirty="0" smtClean="0"/>
              <a:t>th</a:t>
            </a:r>
            <a:r>
              <a:rPr lang="en-GB" sz="3100" dirty="0" smtClean="0"/>
              <a:t> </a:t>
            </a:r>
            <a:r>
              <a:rPr lang="en-GB" sz="3100" dirty="0" smtClean="0"/>
              <a:t>Feb</a:t>
            </a:r>
            <a:endParaRPr lang="en-GB" sz="3100" dirty="0"/>
          </a:p>
        </p:txBody>
      </p:sp>
      <p:sp>
        <p:nvSpPr>
          <p:cNvPr id="3" name="Subtitle 2"/>
          <p:cNvSpPr>
            <a:spLocks noGrp="1"/>
          </p:cNvSpPr>
          <p:nvPr>
            <p:ph type="subTitle" idx="1"/>
          </p:nvPr>
        </p:nvSpPr>
        <p:spPr/>
        <p:txBody>
          <a:bodyPr/>
          <a:lstStyle/>
          <a:p>
            <a:r>
              <a:rPr lang="en-GB" dirty="0" smtClean="0"/>
              <a:t>Mr. Niall Douglas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Vocabulary</a:t>
            </a:r>
            <a:endParaRPr lang="en-GB" dirty="0"/>
          </a:p>
        </p:txBody>
      </p:sp>
      <p:sp>
        <p:nvSpPr>
          <p:cNvPr id="3" name="Content Placeholder 2"/>
          <p:cNvSpPr>
            <a:spLocks noGrp="1"/>
          </p:cNvSpPr>
          <p:nvPr>
            <p:ph idx="1"/>
          </p:nvPr>
        </p:nvSpPr>
        <p:spPr/>
        <p:txBody>
          <a:bodyPr/>
          <a:lstStyle/>
          <a:p>
            <a:r>
              <a:rPr lang="en-GB" dirty="0" smtClean="0"/>
              <a:t>We are now going to do a series of multiple choice worksheets with Business vocabulary</a:t>
            </a:r>
          </a:p>
          <a:p>
            <a:endParaRPr lang="en-GB" dirty="0" smtClean="0"/>
          </a:p>
          <a:p>
            <a:r>
              <a:rPr lang="en-GB" dirty="0" smtClean="0"/>
              <a:t>Each person will fill in a worksheet alone. Then we will compare our answers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Friday’s exam</a:t>
            </a:r>
            <a:endParaRPr lang="en-GB" dirty="0"/>
          </a:p>
        </p:txBody>
      </p:sp>
      <p:sp>
        <p:nvSpPr>
          <p:cNvPr id="3" name="Content Placeholder 2"/>
          <p:cNvSpPr>
            <a:spLocks noGrp="1"/>
          </p:cNvSpPr>
          <p:nvPr>
            <p:ph idx="1"/>
          </p:nvPr>
        </p:nvSpPr>
        <p:spPr/>
        <p:txBody>
          <a:bodyPr>
            <a:normAutofit lnSpcReduction="10000"/>
          </a:bodyPr>
          <a:lstStyle/>
          <a:p>
            <a:r>
              <a:rPr lang="en-GB" dirty="0" smtClean="0"/>
              <a:t>Your closed book exam on Friday will consist of the following:</a:t>
            </a:r>
          </a:p>
          <a:p>
            <a:endParaRPr lang="en-GB" dirty="0" smtClean="0"/>
          </a:p>
          <a:p>
            <a:pPr marL="633222" indent="-514350">
              <a:buFont typeface="+mj-lt"/>
              <a:buAutoNum type="arabicPeriod"/>
            </a:pPr>
            <a:r>
              <a:rPr lang="en-GB" dirty="0" smtClean="0"/>
              <a:t>A random selection of vocabulary from this week’s nightly exercises</a:t>
            </a:r>
          </a:p>
          <a:p>
            <a:pPr marL="633222" indent="-514350">
              <a:buFont typeface="+mj-lt"/>
              <a:buAutoNum type="arabicPeriod"/>
            </a:pPr>
            <a:endParaRPr lang="en-GB" dirty="0" smtClean="0"/>
          </a:p>
          <a:p>
            <a:pPr marL="633222" indent="-514350">
              <a:buFont typeface="+mj-lt"/>
              <a:buAutoNum type="arabicPeriod"/>
            </a:pPr>
            <a:r>
              <a:rPr lang="en-GB" dirty="0" smtClean="0"/>
              <a:t>One short written question on one topic from this week</a:t>
            </a:r>
          </a:p>
          <a:p>
            <a:pPr marL="633222" indent="-514350">
              <a:buFont typeface="+mj-lt"/>
              <a:buAutoNum type="arabicPeriod"/>
            </a:pPr>
            <a:endParaRPr lang="en-GB" dirty="0" smtClean="0"/>
          </a:p>
          <a:p>
            <a:pPr marL="633222" indent="-514350"/>
            <a:r>
              <a:rPr lang="en-GB" dirty="0" smtClean="0"/>
              <a:t>The exam will take about 45 minutes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Last reading for this week</a:t>
            </a:r>
            <a:endParaRPr lang="en-GB" dirty="0"/>
          </a:p>
        </p:txBody>
      </p:sp>
      <p:sp>
        <p:nvSpPr>
          <p:cNvPr id="3" name="Content Placeholder 2"/>
          <p:cNvSpPr>
            <a:spLocks noGrp="1"/>
          </p:cNvSpPr>
          <p:nvPr>
            <p:ph idx="1"/>
          </p:nvPr>
        </p:nvSpPr>
        <p:spPr/>
        <p:txBody>
          <a:bodyPr/>
          <a:lstStyle/>
          <a:p>
            <a:r>
              <a:rPr lang="en-GB" dirty="0" smtClean="0"/>
              <a:t>Time for the very final reading for this week</a:t>
            </a:r>
          </a:p>
          <a:p>
            <a:endParaRPr lang="en-GB" dirty="0" smtClean="0"/>
          </a:p>
          <a:p>
            <a:r>
              <a:rPr lang="en-GB" dirty="0" smtClean="0"/>
              <a:t>It is on commodity price inflation again (but is short)</a:t>
            </a:r>
          </a:p>
          <a:p>
            <a:endParaRPr lang="en-GB" dirty="0" smtClean="0"/>
          </a:p>
          <a:p>
            <a:r>
              <a:rPr lang="en-GB" dirty="0" smtClean="0"/>
              <a:t>Do you all get the difference between </a:t>
            </a:r>
            <a:r>
              <a:rPr lang="en-GB" b="1" dirty="0" smtClean="0"/>
              <a:t>commodity</a:t>
            </a:r>
            <a:r>
              <a:rPr lang="en-GB" dirty="0" smtClean="0"/>
              <a:t> price inflation and </a:t>
            </a:r>
            <a:r>
              <a:rPr lang="en-GB" b="1" dirty="0" smtClean="0"/>
              <a:t>general</a:t>
            </a:r>
            <a:r>
              <a:rPr lang="en-GB" dirty="0" smtClean="0"/>
              <a:t> price inflation?</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Task</a:t>
            </a:r>
            <a:endParaRPr lang="en-GB" dirty="0"/>
          </a:p>
        </p:txBody>
      </p:sp>
      <p:sp>
        <p:nvSpPr>
          <p:cNvPr id="3" name="Content Placeholder 2"/>
          <p:cNvSpPr>
            <a:spLocks noGrp="1"/>
          </p:cNvSpPr>
          <p:nvPr>
            <p:ph idx="1"/>
          </p:nvPr>
        </p:nvSpPr>
        <p:spPr/>
        <p:txBody>
          <a:bodyPr/>
          <a:lstStyle/>
          <a:p>
            <a:r>
              <a:rPr lang="en-GB" dirty="0" smtClean="0"/>
              <a:t>Break </a:t>
            </a:r>
            <a:r>
              <a:rPr lang="en-GB" dirty="0" smtClean="0"/>
              <a:t>into your groups – I want to find out how your Group Task is going</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Schedule for today</a:t>
            </a:r>
            <a:endParaRPr lang="en-IE" dirty="0"/>
          </a:p>
        </p:txBody>
      </p:sp>
      <p:sp>
        <p:nvSpPr>
          <p:cNvPr id="3" name="Content Placeholder 2"/>
          <p:cNvSpPr>
            <a:spLocks noGrp="1"/>
          </p:cNvSpPr>
          <p:nvPr>
            <p:ph idx="1"/>
          </p:nvPr>
        </p:nvSpPr>
        <p:spPr/>
        <p:txBody>
          <a:bodyPr/>
          <a:lstStyle/>
          <a:p>
            <a:r>
              <a:rPr lang="en-IE" dirty="0" smtClean="0"/>
              <a:t>9am-10am: Last night’s reading</a:t>
            </a:r>
          </a:p>
          <a:p>
            <a:r>
              <a:rPr lang="en-IE" dirty="0" smtClean="0"/>
              <a:t>10am-11am: </a:t>
            </a:r>
            <a:r>
              <a:rPr lang="en-IE" dirty="0" smtClean="0"/>
              <a:t>Analysing World Trade Theory</a:t>
            </a:r>
            <a:endParaRPr lang="en-IE" dirty="0" smtClean="0"/>
          </a:p>
          <a:p>
            <a:endParaRPr lang="en-IE" dirty="0" smtClean="0"/>
          </a:p>
          <a:p>
            <a:r>
              <a:rPr lang="en-IE" dirty="0" smtClean="0"/>
              <a:t>11.20am-12.20pm: </a:t>
            </a:r>
            <a:r>
              <a:rPr lang="en-IE" dirty="0" smtClean="0"/>
              <a:t>Business Vocabulary</a:t>
            </a:r>
            <a:endParaRPr lang="en-IE" dirty="0" smtClean="0"/>
          </a:p>
          <a:p>
            <a:r>
              <a:rPr lang="en-IE" dirty="0" smtClean="0"/>
              <a:t>12.20pm-1.20pm: Tonight’s reading + Check on group work plan</a:t>
            </a:r>
            <a:endParaRPr lang="en-I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Last night’s reading</a:t>
            </a:r>
            <a:endParaRPr lang="en-IE" dirty="0"/>
          </a:p>
        </p:txBody>
      </p:sp>
      <p:sp>
        <p:nvSpPr>
          <p:cNvPr id="3" name="Content Placeholder 2"/>
          <p:cNvSpPr>
            <a:spLocks noGrp="1"/>
          </p:cNvSpPr>
          <p:nvPr>
            <p:ph idx="1"/>
          </p:nvPr>
        </p:nvSpPr>
        <p:spPr/>
        <p:txBody>
          <a:bodyPr/>
          <a:lstStyle/>
          <a:p>
            <a:pPr marL="633222" indent="-514350">
              <a:buFont typeface="+mj-lt"/>
              <a:buAutoNum type="arabicPeriod"/>
            </a:pPr>
            <a:r>
              <a:rPr lang="en-IE" dirty="0" smtClean="0"/>
              <a:t>Vocabulary check</a:t>
            </a:r>
          </a:p>
          <a:p>
            <a:pPr marL="633222" indent="-514350">
              <a:buFont typeface="+mj-lt"/>
              <a:buAutoNum type="arabicPeriod"/>
            </a:pPr>
            <a:endParaRPr lang="en-IE" dirty="0" smtClean="0"/>
          </a:p>
          <a:p>
            <a:pPr marL="633222" indent="-514350">
              <a:buFont typeface="+mj-lt"/>
              <a:buAutoNum type="arabicPeriod"/>
            </a:pPr>
            <a:r>
              <a:rPr lang="en-IE" dirty="0" smtClean="0"/>
              <a:t>Comprehension </a:t>
            </a:r>
            <a:r>
              <a:rPr lang="en-IE" dirty="0" smtClean="0"/>
              <a:t>check</a:t>
            </a:r>
          </a:p>
          <a:p>
            <a:pPr marL="633222" indent="-514350">
              <a:buFont typeface="+mj-lt"/>
              <a:buAutoNum type="arabicPeriod"/>
            </a:pPr>
            <a:endParaRPr lang="en-IE" dirty="0" smtClean="0"/>
          </a:p>
          <a:p>
            <a:pPr marL="633222" indent="-514350">
              <a:buNone/>
            </a:pPr>
            <a:r>
              <a:rPr lang="en-IE" dirty="0" smtClean="0"/>
              <a:t>Note to self: remember to collect the worksheets afterwards!</a:t>
            </a:r>
            <a:endParaRPr lang="en-IE" dirty="0" smtClean="0"/>
          </a:p>
          <a:p>
            <a:pPr marL="633222" indent="-514350">
              <a:buFont typeface="+mj-lt"/>
              <a:buAutoNum type="arabicPeriod"/>
            </a:pPr>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World Trade and “Free Trade”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We are going to watch a piece of propaganda about world trade</a:t>
            </a:r>
          </a:p>
          <a:p>
            <a:endParaRPr lang="en-GB" dirty="0" smtClean="0"/>
          </a:p>
          <a:p>
            <a:r>
              <a:rPr lang="en-GB" dirty="0" smtClean="0"/>
              <a:t>This type of propaganda is very common. It is based on Economic Theory</a:t>
            </a:r>
          </a:p>
          <a:p>
            <a:endParaRPr lang="en-GB" dirty="0" smtClean="0"/>
          </a:p>
          <a:p>
            <a:r>
              <a:rPr lang="en-GB" dirty="0" smtClean="0"/>
              <a:t>But Economics pretends that it is </a:t>
            </a:r>
            <a:r>
              <a:rPr lang="en-GB" b="1" dirty="0" smtClean="0"/>
              <a:t>value free</a:t>
            </a:r>
            <a:r>
              <a:rPr lang="en-GB" dirty="0" smtClean="0"/>
              <a:t> when it fact it is an </a:t>
            </a:r>
            <a:r>
              <a:rPr lang="en-GB" b="1" dirty="0" smtClean="0"/>
              <a:t>ideology</a:t>
            </a:r>
            <a:endParaRPr lang="en-GB" dirty="0" smtClean="0"/>
          </a:p>
          <a:p>
            <a:endParaRPr lang="en-GB" dirty="0" smtClean="0"/>
          </a:p>
          <a:p>
            <a:r>
              <a:rPr lang="en-GB" dirty="0" smtClean="0"/>
              <a:t>Economics has more to do with </a:t>
            </a:r>
            <a:r>
              <a:rPr lang="en-GB" b="1" dirty="0" smtClean="0"/>
              <a:t>religious belief</a:t>
            </a:r>
            <a:r>
              <a:rPr lang="en-GB" dirty="0" smtClean="0"/>
              <a:t> than a rational belief system</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World Trade and “Free Trade”</a:t>
            </a:r>
            <a:endParaRPr lang="en-GB" dirty="0"/>
          </a:p>
        </p:txBody>
      </p:sp>
      <p:sp>
        <p:nvSpPr>
          <p:cNvPr id="3" name="Content Placeholder 2"/>
          <p:cNvSpPr>
            <a:spLocks noGrp="1"/>
          </p:cNvSpPr>
          <p:nvPr>
            <p:ph idx="1"/>
          </p:nvPr>
        </p:nvSpPr>
        <p:spPr/>
        <p:txBody>
          <a:bodyPr>
            <a:normAutofit lnSpcReduction="10000"/>
          </a:bodyPr>
          <a:lstStyle/>
          <a:p>
            <a:r>
              <a:rPr lang="en-GB" dirty="0" smtClean="0"/>
              <a:t>Things to watch out for:</a:t>
            </a:r>
          </a:p>
          <a:p>
            <a:endParaRPr lang="en-GB" dirty="0" smtClean="0"/>
          </a:p>
          <a:p>
            <a:pPr marL="633222" indent="-514350">
              <a:buFont typeface="+mj-lt"/>
              <a:buAutoNum type="arabicPeriod"/>
            </a:pPr>
            <a:r>
              <a:rPr lang="en-GB" dirty="0" smtClean="0"/>
              <a:t>Factual inaccuracies</a:t>
            </a:r>
          </a:p>
          <a:p>
            <a:pPr marL="633222" indent="-514350">
              <a:buFont typeface="+mj-lt"/>
              <a:buAutoNum type="arabicPeriod"/>
            </a:pPr>
            <a:endParaRPr lang="en-GB" dirty="0" smtClean="0"/>
          </a:p>
          <a:p>
            <a:pPr marL="633222" indent="-514350">
              <a:buFont typeface="+mj-lt"/>
              <a:buAutoNum type="arabicPeriod"/>
            </a:pPr>
            <a:r>
              <a:rPr lang="en-GB" dirty="0" smtClean="0"/>
              <a:t>“Cherry picking” facts to make your argument sound better (cherry = cerise)</a:t>
            </a:r>
          </a:p>
          <a:p>
            <a:pPr marL="633222" indent="-514350">
              <a:buFont typeface="+mj-lt"/>
              <a:buAutoNum type="arabicPeriod"/>
            </a:pPr>
            <a:endParaRPr lang="en-GB" dirty="0" smtClean="0"/>
          </a:p>
          <a:p>
            <a:pPr marL="633222" indent="-514350">
              <a:buFont typeface="+mj-lt"/>
              <a:buAutoNum type="arabicPeriod"/>
            </a:pPr>
            <a:r>
              <a:rPr lang="en-GB" dirty="0" smtClean="0"/>
              <a:t>Circular reasoning (when you argue Rationale A using Rationale B as proof, then use Rationale B to justify Rationale A)</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Economics is an Ideology 1/3</a:t>
            </a:r>
            <a:endParaRPr lang="en-GB" dirty="0"/>
          </a:p>
        </p:txBody>
      </p:sp>
      <p:sp>
        <p:nvSpPr>
          <p:cNvPr id="3" name="Content Placeholder 2"/>
          <p:cNvSpPr>
            <a:spLocks noGrp="1"/>
          </p:cNvSpPr>
          <p:nvPr>
            <p:ph idx="1"/>
          </p:nvPr>
        </p:nvSpPr>
        <p:spPr/>
        <p:txBody>
          <a:bodyPr/>
          <a:lstStyle/>
          <a:p>
            <a:r>
              <a:rPr lang="en-GB" dirty="0" smtClean="0"/>
              <a:t>Economics is ideological because it assumes a very restricted interpretation of what it means to be a human being</a:t>
            </a:r>
          </a:p>
          <a:p>
            <a:endParaRPr lang="en-GB" dirty="0" smtClean="0"/>
          </a:p>
          <a:p>
            <a:r>
              <a:rPr lang="en-GB" dirty="0" smtClean="0"/>
              <a:t>Technically these are called the “</a:t>
            </a:r>
            <a:r>
              <a:rPr lang="en-GB" dirty="0" err="1" smtClean="0"/>
              <a:t>Sonnenschein</a:t>
            </a:r>
            <a:r>
              <a:rPr lang="en-GB" dirty="0" smtClean="0"/>
              <a:t>–Mantel–Debreu </a:t>
            </a:r>
            <a:r>
              <a:rPr lang="en-GB" dirty="0" smtClean="0"/>
              <a:t>theorem”</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Economics is an Ideology 2/3</a:t>
            </a:r>
            <a:endParaRPr lang="en-GB"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From Wikipedia  (</a:t>
            </a:r>
            <a:r>
              <a:rPr lang="en-US" dirty="0" smtClean="0">
                <a:hlinkClick r:id="rId2"/>
              </a:rPr>
              <a:t>http://</a:t>
            </a:r>
            <a:r>
              <a:rPr lang="en-US" dirty="0" smtClean="0">
                <a:hlinkClick r:id="rId2"/>
              </a:rPr>
              <a:t>en.wikipedia.org/wiki/Sonnenschein–Mantel–</a:t>
            </a:r>
            <a:r>
              <a:rPr lang="en-US" dirty="0" err="1" smtClean="0">
                <a:hlinkClick r:id="rId2"/>
              </a:rPr>
              <a:t>Debreu_theorem</a:t>
            </a:r>
            <a:r>
              <a:rPr lang="en-US" dirty="0" smtClean="0"/>
              <a:t>):</a:t>
            </a:r>
          </a:p>
          <a:p>
            <a:pPr>
              <a:buNone/>
            </a:pPr>
            <a:endParaRPr lang="en-US" dirty="0" smtClean="0"/>
          </a:p>
          <a:p>
            <a:pPr>
              <a:buNone/>
            </a:pPr>
            <a:r>
              <a:rPr lang="en-US" dirty="0" smtClean="0"/>
              <a:t>Formally</a:t>
            </a:r>
            <a:r>
              <a:rPr lang="en-US" dirty="0" smtClean="0"/>
              <a:t>, the theorem states that the </a:t>
            </a:r>
            <a:r>
              <a:rPr lang="en-US" dirty="0" err="1" smtClean="0"/>
              <a:t>Walrasian</a:t>
            </a:r>
            <a:r>
              <a:rPr lang="en-US" dirty="0" smtClean="0"/>
              <a:t> demand aggregate excess demand functions inherit only certain properties of individual excess demand functions</a:t>
            </a:r>
            <a:r>
              <a:rPr lang="en-US" dirty="0" smtClean="0"/>
              <a:t>:</a:t>
            </a:r>
          </a:p>
          <a:p>
            <a:endParaRPr lang="en-US" dirty="0" smtClean="0"/>
          </a:p>
          <a:p>
            <a:r>
              <a:rPr lang="en-US" dirty="0" smtClean="0"/>
              <a:t>Continuity</a:t>
            </a:r>
          </a:p>
          <a:p>
            <a:r>
              <a:rPr lang="en-US" dirty="0" smtClean="0"/>
              <a:t>Homogeneity of degree zero,</a:t>
            </a:r>
          </a:p>
          <a:p>
            <a:r>
              <a:rPr lang="en-US" dirty="0" err="1" smtClean="0"/>
              <a:t>Walras</a:t>
            </a:r>
            <a:r>
              <a:rPr lang="en-US" dirty="0" smtClean="0"/>
              <a:t>' law, and </a:t>
            </a:r>
            <a:r>
              <a:rPr lang="en-US" dirty="0" smtClean="0"/>
              <a:t>a …</a:t>
            </a:r>
            <a:endParaRPr lang="en-US" dirty="0" smtClean="0"/>
          </a:p>
          <a:p>
            <a:r>
              <a:rPr lang="en-US" dirty="0" smtClean="0"/>
              <a:t>Boundary </a:t>
            </a:r>
            <a:r>
              <a:rPr lang="en-US" dirty="0" smtClean="0"/>
              <a:t>condition assuring that as prices approach </a:t>
            </a:r>
            <a:r>
              <a:rPr lang="en-US" dirty="0" smtClean="0"/>
              <a:t>zero, </a:t>
            </a:r>
            <a:r>
              <a:rPr lang="en-US" dirty="0" smtClean="0"/>
              <a:t>demand becomes </a:t>
            </a:r>
            <a:r>
              <a:rPr lang="en-US" dirty="0" smtClean="0"/>
              <a:t>large</a:t>
            </a:r>
            <a:r>
              <a:rPr lang="en-US" dirty="0" smtClean="0"/>
              <a:t>.</a:t>
            </a:r>
          </a:p>
          <a:p>
            <a:endParaRPr lang="en-US" dirty="0" smtClean="0"/>
          </a:p>
          <a:p>
            <a:pPr>
              <a:buNone/>
            </a:pPr>
            <a:r>
              <a:rPr lang="en-US" dirty="0" smtClean="0"/>
              <a:t>In turn, these inherited properties are not sufficient to guarantee that the aggregate excess demand functions obey the weak axiom of revealed preference which implies that it may have more than one root – more than one price vector at which excess demand is zero (the standard definition of equilibrium in this context</a:t>
            </a:r>
            <a:r>
              <a:rPr lang="en-US" dirty="0" smtClean="0"/>
              <a:t>).</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Economics is an Ideology 3/3</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What this means in English:</a:t>
            </a:r>
          </a:p>
          <a:p>
            <a:endParaRPr lang="en-GB" dirty="0" smtClean="0"/>
          </a:p>
          <a:p>
            <a:pPr marL="633222" indent="-514350">
              <a:buFont typeface="+mj-lt"/>
              <a:buAutoNum type="arabicPeriod"/>
            </a:pPr>
            <a:r>
              <a:rPr lang="en-GB" dirty="0" smtClean="0"/>
              <a:t>All human beings are identical and equally substitutable</a:t>
            </a:r>
          </a:p>
          <a:p>
            <a:pPr marL="633222" indent="-514350">
              <a:buFont typeface="+mj-lt"/>
              <a:buAutoNum type="arabicPeriod"/>
            </a:pPr>
            <a:endParaRPr lang="en-GB" dirty="0" smtClean="0"/>
          </a:p>
          <a:p>
            <a:pPr marL="633222" indent="-514350">
              <a:buFont typeface="+mj-lt"/>
              <a:buAutoNum type="arabicPeriod"/>
            </a:pPr>
            <a:r>
              <a:rPr lang="en-GB" dirty="0" smtClean="0"/>
              <a:t>All human beings have perfect knowledge of all future states (i.e. They are God Himself)</a:t>
            </a:r>
          </a:p>
          <a:p>
            <a:pPr marL="633222" indent="-514350">
              <a:buFont typeface="+mj-lt"/>
              <a:buAutoNum type="arabicPeriod"/>
            </a:pPr>
            <a:endParaRPr lang="en-GB" dirty="0" smtClean="0"/>
          </a:p>
          <a:p>
            <a:pPr marL="633222" indent="-514350">
              <a:buFont typeface="+mj-lt"/>
              <a:buAutoNum type="arabicPeriod"/>
            </a:pPr>
            <a:r>
              <a:rPr lang="en-GB" dirty="0" smtClean="0"/>
              <a:t>Time goes backwards as well as forwards</a:t>
            </a:r>
          </a:p>
          <a:p>
            <a:pPr marL="633222" indent="-514350">
              <a:buFont typeface="+mj-lt"/>
              <a:buAutoNum type="arabicPeriod"/>
            </a:pPr>
            <a:endParaRPr lang="en-GB" dirty="0" smtClean="0"/>
          </a:p>
          <a:p>
            <a:pPr marL="633222" indent="-514350">
              <a:buFont typeface="+mj-lt"/>
              <a:buAutoNum type="arabicPeriod"/>
            </a:pPr>
            <a:r>
              <a:rPr lang="en-GB" dirty="0" smtClean="0"/>
              <a:t>More is always better no matter what</a:t>
            </a:r>
          </a:p>
          <a:p>
            <a:pPr marL="633222" indent="-514350">
              <a:buFont typeface="+mj-lt"/>
              <a:buAutoNum type="arabicPeriod"/>
            </a:pPr>
            <a:endParaRPr lang="en-GB" dirty="0" smtClean="0"/>
          </a:p>
          <a:p>
            <a:pPr marL="633222" indent="-514350">
              <a:buFont typeface="+mj-lt"/>
              <a:buAutoNum type="arabicPeriod"/>
            </a:pPr>
            <a:r>
              <a:rPr lang="en-GB" dirty="0" smtClean="0"/>
              <a:t>One person consuming €10m is equal to 10m people consuming €1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If you want to know about the problems in Economic Theory:</a:t>
            </a:r>
          </a:p>
          <a:p>
            <a:endParaRPr lang="en-GB" dirty="0" smtClean="0"/>
          </a:p>
          <a:p>
            <a:r>
              <a:rPr lang="en-GB" dirty="0" smtClean="0"/>
              <a:t>“Debunking economics” by Steve Keen</a:t>
            </a:r>
          </a:p>
          <a:p>
            <a:r>
              <a:rPr lang="en-GB" dirty="0" smtClean="0"/>
              <a:t>“The Death of Economics” by Paul </a:t>
            </a:r>
            <a:r>
              <a:rPr lang="en-GB" dirty="0" err="1" smtClean="0"/>
              <a:t>Ormerod</a:t>
            </a:r>
            <a:endParaRPr lang="en-GB" dirty="0" smtClean="0"/>
          </a:p>
          <a:p>
            <a:endParaRPr lang="en-GB" dirty="0" smtClean="0"/>
          </a:p>
          <a:p>
            <a:r>
              <a:rPr lang="en-GB" dirty="0" smtClean="0"/>
              <a:t>And more interestingly: “Butterfly Economics” by Paul </a:t>
            </a:r>
            <a:r>
              <a:rPr lang="en-GB" dirty="0" err="1" smtClean="0"/>
              <a:t>Ormerod</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1390</TotalTime>
  <Words>558</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Week 4: International Business  Wednesday 16th Feb</vt:lpstr>
      <vt:lpstr>Schedule for today</vt:lpstr>
      <vt:lpstr>Last night’s reading</vt:lpstr>
      <vt:lpstr>World Trade and “Free Trade”</vt:lpstr>
      <vt:lpstr>World Trade and “Free Trade”</vt:lpstr>
      <vt:lpstr>Why Economics is an Ideology 1/3</vt:lpstr>
      <vt:lpstr>Why Economics is an Ideology 2/3</vt:lpstr>
      <vt:lpstr>Why Economics is an Ideology 3/3</vt:lpstr>
      <vt:lpstr>Slide 9</vt:lpstr>
      <vt:lpstr>Business Vocabulary</vt:lpstr>
      <vt:lpstr>Friday’s exam</vt:lpstr>
      <vt:lpstr>Last reading for this week</vt:lpstr>
      <vt:lpstr>Group Task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4: International Business</dc:title>
  <dc:creator/>
  <cp:lastModifiedBy>Niall Douglas</cp:lastModifiedBy>
  <cp:revision>69</cp:revision>
  <dcterms:created xsi:type="dcterms:W3CDTF">2006-08-16T00:00:00Z</dcterms:created>
  <dcterms:modified xsi:type="dcterms:W3CDTF">2011-02-16T06:50:57Z</dcterms:modified>
</cp:coreProperties>
</file>